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9" r:id="rId2"/>
    <p:sldId id="317" r:id="rId3"/>
    <p:sldId id="314" r:id="rId4"/>
    <p:sldId id="331" r:id="rId5"/>
    <p:sldId id="335" r:id="rId6"/>
    <p:sldId id="332" r:id="rId7"/>
    <p:sldId id="316" r:id="rId8"/>
    <p:sldId id="288" r:id="rId9"/>
    <p:sldId id="329" r:id="rId10"/>
    <p:sldId id="330" r:id="rId11"/>
    <p:sldId id="333" r:id="rId12"/>
    <p:sldId id="334" r:id="rId13"/>
    <p:sldId id="293" r:id="rId14"/>
    <p:sldId id="268" r:id="rId15"/>
    <p:sldId id="270" r:id="rId16"/>
    <p:sldId id="282" r:id="rId17"/>
    <p:sldId id="284" r:id="rId18"/>
    <p:sldId id="283" r:id="rId19"/>
    <p:sldId id="285" r:id="rId20"/>
    <p:sldId id="262" r:id="rId21"/>
    <p:sldId id="286" r:id="rId22"/>
    <p:sldId id="290" r:id="rId2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9" autoAdjust="0"/>
    <p:restoredTop sz="74147" autoAdjust="0"/>
  </p:normalViewPr>
  <p:slideViewPr>
    <p:cSldViewPr snapToGrid="0">
      <p:cViewPr varScale="1">
        <p:scale>
          <a:sx n="86" d="100"/>
          <a:sy n="86" d="100"/>
        </p:scale>
        <p:origin x="86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9F336-340F-4BFD-A5CE-931478A80E05}" type="datetimeFigureOut">
              <a:rPr lang="es-PE" smtClean="0"/>
              <a:t>6/09/2021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785B5-42BD-4405-8333-17CEEDD3591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2658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/>
              <a:t>+&lt;0.1% +0.2% +0.2% +1.0% +1.9% +1.9% +2.4%</a:t>
            </a:r>
          </a:p>
          <a:p>
            <a:r>
              <a:rPr lang="es-MX" sz="1200" dirty="0"/>
              <a:t>   +0.1% +0.2% +0.2% +1.0% +2.5% +2.5%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785B5-42BD-4405-8333-17CEEDD35915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4983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6/09/2021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3205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6/09/2021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924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6/09/2021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9180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6/09/2021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9272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6/09/2021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370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6/09/2021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128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6/09/2021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055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6/09/2021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2335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6/09/2021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652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6/09/2021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1240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6/09/2021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55295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6C34E-3B94-46CB-9B30-AF5EFC7D336D}" type="datetimeFigureOut">
              <a:rPr lang="es-PE" smtClean="0"/>
              <a:t>6/09/2021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2498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ocuphosregdia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Datos\UCI\positividad\Agpositividadregdia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file:///C:\Users\Willy\Emerge-UPCH%20Dropbox\2.%20Jefatura\Projects\CoViD-19\Analisis\Sec.%20Variantes\Variantes\PASCO.png" TargetMode="External"/><Relationship Id="rId3" Type="http://schemas.openxmlformats.org/officeDocument/2006/relationships/image" Target="file:///C:\Users\Willy\Emerge-UPCH%20Dropbox\2.%20Jefatura\Projects\CoViD-19\Analisis\Sec.%20Variantes\Variantes\AREQUIPA.png" TargetMode="External"/><Relationship Id="rId7" Type="http://schemas.openxmlformats.org/officeDocument/2006/relationships/image" Target="file:///C:\Users\Willy\Emerge-UPCH%20Dropbox\2.%20Jefatura\Projects\CoViD-19\Analisis\Sec.%20Variantes\Variantes\CAJAMARCA.png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file:///C:\Users\Willy\Emerge-UPCH%20Dropbox\2.%20Jefatura\Projects\CoViD-19\Analisis\Sec.%20Variantes\Variantes\LAMBAYEQUE.png" TargetMode="External"/><Relationship Id="rId5" Type="http://schemas.openxmlformats.org/officeDocument/2006/relationships/image" Target="file:///C:\Users\Willy\Emerge-UPCH%20Dropbox\2.%20Jefatura\Projects\CoViD-19\Analisis\Sec.%20Variantes\Variantes\JUNIN.png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file:///C:\Users\Willy\Emerge-UPCH%20Dropbox\2.%20Jefatura\Projects\CoViD-19\Analisis\Sec.%20Variantes\Variantes\ICA.pn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dirisinc.png" TargetMode="External"/><Relationship Id="rId7" Type="http://schemas.openxmlformats.org/officeDocument/2006/relationships/image" Target="file:///C:\Users\Willy\Emerge-UPCH%20Dropbox\2.%20Jefatura\Projects\CoViD-19\MINSA\Informes\PNG\LIMAincprov.p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file:///C:\Users\Willy\Emerge-UPCH%20Dropbox\2.%20Jefatura\Projects\CoViD-19\MINSA\Informes\PNG\LIMAsd.png" TargetMode="Externa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Willy\Emerge-UPCH%20Dropbox\2.%20Jefatura\Projects\CoViD-19\MINSA\Informes\PNG\CALLAOsd.png" TargetMode="External"/><Relationship Id="rId13" Type="http://schemas.openxmlformats.org/officeDocument/2006/relationships/image" Target="file:///C:\Users\Willy\Emerge-UPCH%20Dropbox\2.%20Jefatura\Projects\CoViD-19\MINSA\Informes\PNG\costacentro2.png" TargetMode="External"/><Relationship Id="rId18" Type="http://schemas.openxmlformats.org/officeDocument/2006/relationships/image" Target="../media/image32.png"/><Relationship Id="rId3" Type="http://schemas.openxmlformats.org/officeDocument/2006/relationships/image" Target="file:///C:\Users\Willy\Emerge-UPCH%20Dropbox\2.%20Jefatura\Projects\CoViD-19\MINSA\Informes\PNG\LA%20LIBERTADsd.png" TargetMode="External"/><Relationship Id="rId21" Type="http://schemas.openxmlformats.org/officeDocument/2006/relationships/image" Target="file:///C:\Users\Willy\Emerge-UPCH%20Dropbox\2.%20Jefatura\Projects\CoViD-19\MINSA\Informes\PNG\antcostacentro.png" TargetMode="External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17" Type="http://schemas.openxmlformats.org/officeDocument/2006/relationships/image" Target="file:///C:\Users\Willy\Emerge-UPCH%20Dropbox\2.%20Jefatura\Projects\CoViD-19\MINSA\Informes\PNG\nucicostacentro.png" TargetMode="External"/><Relationship Id="rId2" Type="http://schemas.openxmlformats.org/officeDocument/2006/relationships/image" Target="../media/image23.png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file:///C:\Users\Willy\Emerge-UPCH%20Dropbox\2.%20Jefatura\Projects\CoViD-19\MINSA\Informes\PNG\ICAsd.png" TargetMode="External"/><Relationship Id="rId5" Type="http://schemas.openxmlformats.org/officeDocument/2006/relationships/image" Target="file:///C:\Users\Willy\Emerge-UPCH%20Dropbox\2.%20Jefatura\Projects\CoViD-19\MINSA\Informes\PNG\LIMAprovg.png" TargetMode="External"/><Relationship Id="rId15" Type="http://schemas.openxmlformats.org/officeDocument/2006/relationships/image" Target="file:///C:\Users\Willy\Emerge-UPCH%20Dropbox\2.%20Jefatura\Projects\CoViD-19\MINSA\Informes\PNG\ANCASHsd.png" TargetMode="External"/><Relationship Id="rId10" Type="http://schemas.openxmlformats.org/officeDocument/2006/relationships/image" Target="../media/image28.png"/><Relationship Id="rId19" Type="http://schemas.openxmlformats.org/officeDocument/2006/relationships/image" Target="file:///C:\Users\Willy\Emerge-UPCH%20Dropbox\2.%20Jefatura\Projects\CoViD-19\MINSA\Informes\PNG\ucicostacentro.png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27.jpeg"/><Relationship Id="rId1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file:///C:\Users\Willy\Emerge-UPCH%20Dropbox\2.%20Jefatura\Projects\CoViD-19\MINSA\Informes\PNG\ucicostasur.png" TargetMode="External"/><Relationship Id="rId3" Type="http://schemas.openxmlformats.org/officeDocument/2006/relationships/image" Target="file:///C:\Users\Willy\Emerge-UPCH%20Dropbox\2.%20Jefatura\Projects\CoViD-19\MINSA\Informes\PNG\AREQUIPAsd.png" TargetMode="External"/><Relationship Id="rId7" Type="http://schemas.openxmlformats.org/officeDocument/2006/relationships/image" Target="file:///C:\Users\Willy\Emerge-UPCH%20Dropbox\2.%20Jefatura\Projects\CoViD-19\MINSA\Informes\PNG\costasur2.png" TargetMode="External"/><Relationship Id="rId12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file:///C:\Users\Willy\Emerge-UPCH%20Dropbox\2.%20Jefatura\Projects\CoViD-19\MINSA\Informes\PNG\nucicostasur.png" TargetMode="External"/><Relationship Id="rId5" Type="http://schemas.openxmlformats.org/officeDocument/2006/relationships/image" Target="file:///C:\Users\Willy\Emerge-UPCH%20Dropbox\2.%20Jefatura\Projects\CoViD-19\MINSA\Informes\PNG\TACNAsd.png" TargetMode="External"/><Relationship Id="rId15" Type="http://schemas.openxmlformats.org/officeDocument/2006/relationships/image" Target="file:///C:\Users\Willy\Emerge-UPCH%20Dropbox\2.%20Jefatura\Projects\CoViD-19\MINSA\Informes\PNG\antcostasur.png" TargetMode="Externa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file:///C:\Users\Willy\Emerge-UPCH%20Dropbox\2.%20Jefatura\Projects\CoViD-19\MINSA\Informes\PNG\MOQUEGUAsd.png" TargetMode="External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file:///C:\Users\Willy\Emerge-UPCH%20Dropbox\2.%20Jefatura\Projects\CoViD-19\MINSA\Informes\PNG\AYACUCHOsd.png" TargetMode="External"/><Relationship Id="rId18" Type="http://schemas.openxmlformats.org/officeDocument/2006/relationships/image" Target="../media/image49.png"/><Relationship Id="rId3" Type="http://schemas.openxmlformats.org/officeDocument/2006/relationships/image" Target="file:///C:\Users\Willy\Emerge-UPCH%20Dropbox\2.%20Jefatura\Projects\CoViD-19\MINSA\Informes\PNG\PUNOsd.png" TargetMode="External"/><Relationship Id="rId21" Type="http://schemas.openxmlformats.org/officeDocument/2006/relationships/image" Target="file:///C:\Users\Willy\Emerge-UPCH%20Dropbox\2.%20Jefatura\Projects\CoViD-19\MINSA\Informes\PNG\sierraselvasur2.png" TargetMode="External"/><Relationship Id="rId7" Type="http://schemas.openxmlformats.org/officeDocument/2006/relationships/image" Target="file:///C:\Users\Willy\Emerge-UPCH%20Dropbox\2.%20Jefatura\Projects\CoViD-19\MINSA\Informes\PNG\APURIMACsd.png" TargetMode="External"/><Relationship Id="rId12" Type="http://schemas.openxmlformats.org/officeDocument/2006/relationships/image" Target="../media/image46.png"/><Relationship Id="rId17" Type="http://schemas.openxmlformats.org/officeDocument/2006/relationships/image" Target="file:///C:\Users\Willy\Emerge-UPCH%20Dropbox\2.%20Jefatura\Projects\CoViD-19\MINSA\Informes\PNG\nucisierrasur.png" TargetMode="External"/><Relationship Id="rId2" Type="http://schemas.openxmlformats.org/officeDocument/2006/relationships/image" Target="../media/image41.png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file:///C:\Users\Willy\Emerge-UPCH%20Dropbox\2.%20Jefatura\Projects\CoViD-19\MINSA\Informes\PNG\MADRE%20DE%20DIOSsd.png" TargetMode="External"/><Relationship Id="rId5" Type="http://schemas.openxmlformats.org/officeDocument/2006/relationships/image" Target="file:///C:\Users\Willy\Emerge-UPCH%20Dropbox\2.%20Jefatura\Projects\CoViD-19\MINSA\Informes\PNG\Positividad_moleculares_macroregiones_SierraSelva%20Sur.jpg" TargetMode="External"/><Relationship Id="rId15" Type="http://schemas.openxmlformats.org/officeDocument/2006/relationships/image" Target="file:///C:\Users\Willy\Emerge-UPCH%20Dropbox\2.%20Jefatura\Projects\CoViD-19\MINSA\Informes\PNG\ucisierrasur.png" TargetMode="External"/><Relationship Id="rId10" Type="http://schemas.openxmlformats.org/officeDocument/2006/relationships/image" Target="../media/image45.png"/><Relationship Id="rId19" Type="http://schemas.openxmlformats.org/officeDocument/2006/relationships/image" Target="file:///C:\Users\Willy\Emerge-UPCH%20Dropbox\2.%20Jefatura\Projects\CoViD-19\MINSA\Informes\PNG\antsierraselvasur.png" TargetMode="External"/><Relationship Id="rId4" Type="http://schemas.openxmlformats.org/officeDocument/2006/relationships/image" Target="../media/image42.jpeg"/><Relationship Id="rId9" Type="http://schemas.openxmlformats.org/officeDocument/2006/relationships/image" Target="file:///C:\Users\Willy\Emerge-UPCH%20Dropbox\2.%20Jefatura\Projects\CoViD-19\MINSA\Informes\PNG\CUSCOsd.png" TargetMode="External"/><Relationship Id="rId1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file:///C:\Users\Willy\Emerge-UPCH%20Dropbox\2.%20Jefatura\Projects\CoViD-19\MINSA\Informes\PNG\nucisierracentro.png" TargetMode="External"/><Relationship Id="rId18" Type="http://schemas.openxmlformats.org/officeDocument/2006/relationships/image" Target="../media/image59.png"/><Relationship Id="rId3" Type="http://schemas.openxmlformats.org/officeDocument/2006/relationships/image" Target="file:///C:\Users\Willy\Emerge-UPCH%20Dropbox\2.%20Jefatura\Projects\CoViD-19\MINSA\Informes\PNG\HUANUCOsd.png" TargetMode="External"/><Relationship Id="rId7" Type="http://schemas.openxmlformats.org/officeDocument/2006/relationships/image" Target="file:///C:\Users\Willy\Emerge-UPCH%20Dropbox\2.%20Jefatura\Projects\CoViD-19\MINSA\Informes\PNG\JUNINsd.png" TargetMode="External"/><Relationship Id="rId12" Type="http://schemas.openxmlformats.org/officeDocument/2006/relationships/image" Target="../media/image56.png"/><Relationship Id="rId17" Type="http://schemas.openxmlformats.org/officeDocument/2006/relationships/image" Target="file:///C:\Users\Willy\Emerge-UPCH%20Dropbox\2.%20Jefatura\Projects\CoViD-19\MINSA\Informes\PNG\sierracentro2.png" TargetMode="External"/><Relationship Id="rId2" Type="http://schemas.openxmlformats.org/officeDocument/2006/relationships/image" Target="../media/image51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file:///C:\Users\Willy\Emerge-UPCH%20Dropbox\2.%20Jefatura\Projects\CoViD-19\MINSA\Informes\PNG\ucisierracentro.png" TargetMode="External"/><Relationship Id="rId5" Type="http://schemas.openxmlformats.org/officeDocument/2006/relationships/image" Target="file:///C:\Users\Willy\Emerge-UPCH%20Dropbox\2.%20Jefatura\Projects\CoViD-19\MINSA\Informes\PNG\Positividad_moleculares_macroregiones_Sierra%20Centro.jpg" TargetMode="External"/><Relationship Id="rId15" Type="http://schemas.openxmlformats.org/officeDocument/2006/relationships/image" Target="file:///C:\Users\Willy\Emerge-UPCH%20Dropbox\2.%20Jefatura\Projects\CoViD-19\MINSA\Informes\PNG\antsierraselvacentro.png" TargetMode="External"/><Relationship Id="rId10" Type="http://schemas.openxmlformats.org/officeDocument/2006/relationships/image" Target="../media/image55.png"/><Relationship Id="rId19" Type="http://schemas.openxmlformats.org/officeDocument/2006/relationships/image" Target="file:///C:\Users\Willy\Emerge-UPCH%20Dropbox\2.%20Jefatura\Projects\CoViD-19\MINSA\Informes\PNG\HUANCAVELICAsd.png" TargetMode="External"/><Relationship Id="rId4" Type="http://schemas.openxmlformats.org/officeDocument/2006/relationships/image" Target="../media/image52.jpeg"/><Relationship Id="rId9" Type="http://schemas.openxmlformats.org/officeDocument/2006/relationships/image" Target="file:///C:\Users\Willy\Emerge-UPCH%20Dropbox\2.%20Jefatura\Projects\CoViD-19\MINSA\Informes\PNG\PASCOsd.png" TargetMode="External"/><Relationship Id="rId1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file:///C:\Users\Willy\Emerge-UPCH%20Dropbox\2.%20Jefatura\Projects\CoViD-19\MINSA\Informes\PNG\nuciselvabaja.png" TargetMode="External"/><Relationship Id="rId3" Type="http://schemas.openxmlformats.org/officeDocument/2006/relationships/image" Target="file:///C:\Users\Willy\Emerge-UPCH%20Dropbox\2.%20Jefatura\Projects\CoViD-19\MINSA\Informes\PNG\antselvabaja.png" TargetMode="External"/><Relationship Id="rId7" Type="http://schemas.openxmlformats.org/officeDocument/2006/relationships/image" Target="file:///C:\Users\Willy\Emerge-UPCH%20Dropbox\2.%20Jefatura\Projects\CoViD-19\MINSA\Informes\PNG\LORETOsd.png" TargetMode="External"/><Relationship Id="rId12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file:///C:\Users\Willy\Emerge-UPCH%20Dropbox\2.%20Jefatura\Projects\CoViD-19\MINSA\Informes\PNG\uciselvabaja.png" TargetMode="External"/><Relationship Id="rId5" Type="http://schemas.openxmlformats.org/officeDocument/2006/relationships/image" Target="file:///C:\Users\Willy\Emerge-UPCH%20Dropbox\2.%20Jefatura\Projects\CoViD-19\MINSA\Informes\PNG\UCAYALIsd.png" TargetMode="External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image" Target="file:///C:\Users\Willy\Emerge-UPCH%20Dropbox\2.%20Jefatura\Projects\CoViD-19\MINSA\Informes\PNG\selvabaja2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perusd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file:///C:\Users\Willy\Emerge-UPCH%20Dropbox\2.%20Jefatura\Projects\CoViD-19\MINSA\Informes\PNG\nucisierraselvanorte.png" TargetMode="External"/><Relationship Id="rId3" Type="http://schemas.openxmlformats.org/officeDocument/2006/relationships/image" Target="file:///C:\Users\Willy\Emerge-UPCH%20Dropbox\2.%20Jefatura\Projects\CoViD-19\MINSA\Informes\PNG\CAJAMARCAsd.png" TargetMode="External"/><Relationship Id="rId7" Type="http://schemas.openxmlformats.org/officeDocument/2006/relationships/image" Target="file:///C:\Users\Willy\Emerge-UPCH%20Dropbox\2.%20Jefatura\Projects\CoViD-19\MINSA\Informes\PNG\SAN%20MARTINsd.png" TargetMode="External"/><Relationship Id="rId12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file:///C:\Users\Willy\Emerge-UPCH%20Dropbox\2.%20Jefatura\Projects\CoViD-19\MINSA\Informes\PNG\ucisierraselvanorte.png" TargetMode="External"/><Relationship Id="rId5" Type="http://schemas.openxmlformats.org/officeDocument/2006/relationships/image" Target="file:///C:\Users\Willy\Emerge-UPCH%20Dropbox\2.%20Jefatura\Projects\CoViD-19\MINSA\Informes\PNG\AMAZONASsd.png" TargetMode="External"/><Relationship Id="rId15" Type="http://schemas.openxmlformats.org/officeDocument/2006/relationships/image" Target="file:///C:\Users\Willy\Emerge-UPCH%20Dropbox\2.%20Jefatura\Projects\CoViD-19\MINSA\Informes\PNG\antsierraselvanorte.png" TargetMode="External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file:///C:\Users\Willy\Emerge-UPCH%20Dropbox\2.%20Jefatura\Projects\CoViD-19\MINSA\Informes\PNG\sierraselvanorte2.png" TargetMode="External"/><Relationship Id="rId1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file:///C:\Users\Willy\Emerge-UPCH%20Dropbox\2.%20Jefatura\Projects\CoViD-19\MINSA\Informes\PNG\costanorte2.png" TargetMode="External"/><Relationship Id="rId3" Type="http://schemas.openxmlformats.org/officeDocument/2006/relationships/image" Target="file:///C:\Users\Willy\Emerge-UPCH%20Dropbox\2.%20Jefatura\Projects\CoViD-19\MINSA\Informes\PNG\nucicostaorte.png" TargetMode="External"/><Relationship Id="rId7" Type="http://schemas.openxmlformats.org/officeDocument/2006/relationships/image" Target="file:///C:\Users\Willy\Emerge-UPCH%20Dropbox\2.%20Jefatura\Projects\CoViD-19\MINSA\Informes\PNG\LAMBAYEQUEsd.png" TargetMode="External"/><Relationship Id="rId12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file:///C:\Users\Willy\Emerge-UPCH%20Dropbox\2.%20Jefatura\Projects\CoViD-19\MINSA\Informes\PNG\PIURAsd.png" TargetMode="External"/><Relationship Id="rId5" Type="http://schemas.openxmlformats.org/officeDocument/2006/relationships/image" Target="file:///C:\Users\Willy\Emerge-UPCH%20Dropbox\2.%20Jefatura\Projects\CoViD-19\MINSA\Informes\PNG\ucicostaorte.png" TargetMode="External"/><Relationship Id="rId15" Type="http://schemas.openxmlformats.org/officeDocument/2006/relationships/image" Target="file:///C:\Users\Willy\Emerge-UPCH%20Dropbox\2.%20Jefatura\Projects\CoViD-19\MINSA\Informes\PNG\antcostanorte.png" TargetMode="External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image" Target="file:///C:\Users\Willy\Emerge-UPCH%20Dropbox\2.%20Jefatura\Projects\CoViD-19\MINSA\Informes\PNG\TUMBESsd.png" TargetMode="External"/><Relationship Id="rId1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MAPAsd.png" TargetMode="External"/><Relationship Id="rId7" Type="http://schemas.openxmlformats.org/officeDocument/2006/relationships/image" Target="file:///C:\Users\Willy\Emerge-UPCH%20Dropbox\2.%20Jefatura\Projects\CoViD-19\MINSA\Informes\PNG\increg.png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file:///C:\Users\Willy\Emerge-UPCH%20Dropbox\2.%20Jefatura\Projects\CoViD-19\MINSA\Informes\PNG\combinado.png" TargetMode="Externa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Willy\Emerge-UPCH%20Dropbox\2.%20Jefatura\Projects\CoViD-19\MINSA\Informes\PNG\hospocupperu.png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C:\Users\Willy\Emerge-UPCH%20Dropbox\2.%20Jefatura\Projects\CoViD-19\MINSA\Informes\PNG\uciocupperu.png" TargetMode="External"/><Relationship Id="rId5" Type="http://schemas.openxmlformats.org/officeDocument/2006/relationships/image" Target="../media/image3.png"/><Relationship Id="rId10" Type="http://schemas.openxmlformats.org/officeDocument/2006/relationships/image" Target="file:///C:\Users\Willy\Emerge-UPCH%20Dropbox\2.%20Jefatura\Projects\CoViD-19\MINSA\Informes\PNG\UCI.png" TargetMode="External"/><Relationship Id="rId4" Type="http://schemas.openxmlformats.org/officeDocument/2006/relationships/image" Target="file:///C:\Users\Willy\Emerge-UPCH%20Dropbox\2.%20Jefatura\Projects\CoViD-19\MINSA\Informes\PNG\noUCI.png" TargetMode="Externa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Datos\UCI\positividad\antigenica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Analisis\Sec.%20Variantes\Variantes\LIMA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C:\Users\Willy\Emerge-UPCH%20Dropbox\2.%20Jefatura\Projects\CoViD-19\Analisis\Sec.%20Variantes\Variantes\CALLAO.png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tablasemanal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ocupuciregdia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77421" y="315544"/>
            <a:ext cx="11732192" cy="1743462"/>
          </a:xfrm>
        </p:spPr>
        <p:txBody>
          <a:bodyPr>
            <a:normAutofit fontScale="90000"/>
          </a:bodyPr>
          <a:lstStyle/>
          <a:p>
            <a:r>
              <a:rPr lang="es-PE" b="1" dirty="0"/>
              <a:t>Situación Epidemiológica de </a:t>
            </a:r>
            <a:r>
              <a:rPr lang="es-PE" b="1"/>
              <a:t>la </a:t>
            </a:r>
            <a:br>
              <a:rPr lang="es-PE" b="1"/>
            </a:br>
            <a:r>
              <a:rPr lang="es-PE" b="1"/>
              <a:t>COVID-19 </a:t>
            </a:r>
            <a:r>
              <a:rPr lang="es-PE" b="1" dirty="0"/>
              <a:t>al 04 de Septiembre del 2021</a:t>
            </a:r>
            <a:endParaRPr lang="es-PE" sz="44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282389" y="2470246"/>
            <a:ext cx="11627224" cy="4307875"/>
          </a:xfrm>
        </p:spPr>
        <p:txBody>
          <a:bodyPr>
            <a:normAutofit/>
          </a:bodyPr>
          <a:lstStyle/>
          <a:p>
            <a:r>
              <a:rPr lang="es-PE" dirty="0"/>
              <a:t>Estado y tendencia semanal con datos disponibles a la semana epidemiológica 35 del 2021</a:t>
            </a:r>
          </a:p>
          <a:p>
            <a:endParaRPr lang="es-PE" dirty="0"/>
          </a:p>
          <a:p>
            <a:r>
              <a:rPr lang="es-PE" dirty="0"/>
              <a:t>Fuentes</a:t>
            </a:r>
          </a:p>
          <a:p>
            <a:r>
              <a:rPr lang="es-PE" b="1" u="sng" dirty="0"/>
              <a:t>Datos públicos</a:t>
            </a:r>
            <a:r>
              <a:rPr lang="es-PE" dirty="0"/>
              <a:t>: </a:t>
            </a:r>
            <a:r>
              <a:rPr lang="es-PE" dirty="0" err="1"/>
              <a:t>Sinadef</a:t>
            </a:r>
            <a:r>
              <a:rPr lang="es-PE" dirty="0"/>
              <a:t> y </a:t>
            </a:r>
            <a:r>
              <a:rPr lang="es-MX" dirty="0"/>
              <a:t>Ocupación de camas hospitalarias UCI y no UCI de </a:t>
            </a:r>
            <a:r>
              <a:rPr lang="es-MX" dirty="0" err="1"/>
              <a:t>Susalud</a:t>
            </a:r>
            <a:r>
              <a:rPr lang="es-MX" dirty="0"/>
              <a:t>, casos de datos abiertos, positividad </a:t>
            </a:r>
            <a:r>
              <a:rPr lang="es-MX" dirty="0" err="1"/>
              <a:t>antig</a:t>
            </a:r>
            <a:r>
              <a:rPr lang="es-PE" dirty="0" err="1"/>
              <a:t>énica</a:t>
            </a:r>
            <a:r>
              <a:rPr lang="es-PE" dirty="0"/>
              <a:t> estimada con datos del CDC Perú compilados por </a:t>
            </a:r>
            <a:r>
              <a:rPr lang="es-PE" dirty="0" err="1"/>
              <a:t>OpenCovid</a:t>
            </a:r>
            <a:r>
              <a:rPr lang="es-PE" dirty="0"/>
              <a:t>-Perú y variantes secuenciadas por el INS según su </a:t>
            </a:r>
            <a:r>
              <a:rPr lang="es-PE" dirty="0" err="1"/>
              <a:t>dashboard</a:t>
            </a:r>
            <a:endParaRPr lang="es-MX" dirty="0"/>
          </a:p>
          <a:p>
            <a:endParaRPr lang="es-ES" dirty="0"/>
          </a:p>
          <a:p>
            <a:r>
              <a:rPr lang="es-ES" dirty="0"/>
              <a:t>Elaborado por Andrés G. (Willy) Lescano (+94761-9799), ex miembro del Grupo Prospectiva, más Laura Orellana, Christian Ponce, Diego Fano y Dennis Pino, siguiendo pautas desarrolladas con otros miembros del grupo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66863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0" y="28950"/>
            <a:ext cx="9384435" cy="682904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9326579" y="397646"/>
            <a:ext cx="2874518" cy="1786000"/>
          </a:xfrm>
        </p:spPr>
        <p:txBody>
          <a:bodyPr>
            <a:noAutofit/>
          </a:bodyPr>
          <a:lstStyle/>
          <a:p>
            <a:pPr algn="ctr"/>
            <a:r>
              <a:rPr lang="es-PE" sz="3200" b="1" dirty="0"/>
              <a:t>Ocupación de camas de no UCI sigue cayendo y baja 3.1%</a:t>
            </a:r>
          </a:p>
        </p:txBody>
      </p:sp>
      <p:sp>
        <p:nvSpPr>
          <p:cNvPr id="16" name="Marcador de contenido 2"/>
          <p:cNvSpPr txBox="1">
            <a:spLocks/>
          </p:cNvSpPr>
          <p:nvPr/>
        </p:nvSpPr>
        <p:spPr>
          <a:xfrm>
            <a:off x="9421582" y="2665388"/>
            <a:ext cx="2770417" cy="41825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None/>
            </a:pPr>
            <a:r>
              <a:rPr lang="es-PE" b="1" dirty="0">
                <a:solidFill>
                  <a:srgbClr val="FF0000"/>
                </a:solidFill>
              </a:rPr>
              <a:t>Sube &gt;1%*: Madre de Dios (3.7%). </a:t>
            </a:r>
            <a:r>
              <a:rPr lang="es-PE" b="1" dirty="0" err="1">
                <a:solidFill>
                  <a:srgbClr val="FF0000"/>
                </a:solidFill>
              </a:rPr>
              <a:t>Subíeron</a:t>
            </a:r>
            <a:r>
              <a:rPr lang="es-PE" b="1" dirty="0">
                <a:solidFill>
                  <a:srgbClr val="FF0000"/>
                </a:solidFill>
              </a:rPr>
              <a:t> 1 y 10 regiones las semanas previas y 3-5 en las cuatro semanas anteriores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b="1" dirty="0">
                <a:solidFill>
                  <a:srgbClr val="FF0000"/>
                </a:solidFill>
              </a:rPr>
              <a:t>Se mantiene (±1%) con ocupación &gt;30%**:  Callao, estaba estancada luego de subir tres semanas. Tres regiones la semana previa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728240" y="1898499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7753788" y="2396644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47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6810" y="13648"/>
            <a:ext cx="8844887" cy="6830704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2554" y="1842448"/>
            <a:ext cx="3140994" cy="6687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>
                <a:solidFill>
                  <a:srgbClr val="FF0000"/>
                </a:solidFill>
              </a:rPr>
              <a:t>Alta (&gt;5%)*:</a:t>
            </a:r>
            <a:r>
              <a:rPr lang="es-PE" sz="1800" dirty="0">
                <a:solidFill>
                  <a:schemeClr val="tx2">
                    <a:lumMod val="50000"/>
                  </a:schemeClr>
                </a:solidFill>
              </a:rPr>
              <a:t> Ayacucho (6.5%), Cusco (5.8%) y Puno (7.0%) en el sur, Tumbes (8.2%) y San Martin (5.3%) en el norte. Todas repiten menos San Martín. Semanas previas: 7 y 10 regiones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sz="1800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>
                <a:solidFill>
                  <a:srgbClr val="FF0000"/>
                </a:solidFill>
              </a:rPr>
              <a:t>Suben &gt;1%:**</a:t>
            </a:r>
            <a:r>
              <a:rPr lang="es-PE" sz="1800" dirty="0">
                <a:solidFill>
                  <a:srgbClr val="002060"/>
                </a:solidFill>
              </a:rPr>
              <a:t> Tumbes (1.4%) y San Martín (1.3%) en el norte más Puno (1.8%). Semanas previas: 2, 5 y 0 regiones </a:t>
            </a:r>
          </a:p>
          <a:p>
            <a:pPr marL="0" lvl="1" indent="0">
              <a:spcBef>
                <a:spcPts val="1000"/>
              </a:spcBef>
              <a:buFont typeface="Arial" panose="020B0604020202020204" pitchFamily="34" charset="0"/>
              <a:buNone/>
            </a:pPr>
            <a:endParaRPr lang="es-PE" sz="1800" dirty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b="1" u="sng" dirty="0">
                <a:solidFill>
                  <a:srgbClr val="FF0000"/>
                </a:solidFill>
              </a:rPr>
              <a:t>Se mantiene (±1%)</a:t>
            </a:r>
            <a:r>
              <a:rPr lang="es-PE" sz="1800" dirty="0">
                <a:solidFill>
                  <a:srgbClr val="002060"/>
                </a:solidFill>
              </a:rPr>
              <a:t>: 21 regiones. Semanas previas: 18, 18 y 20 regiones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-95536" y="152186"/>
            <a:ext cx="3548418" cy="1471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3200" b="1" u="sng" dirty="0">
                <a:solidFill>
                  <a:srgbClr val="FF0000"/>
                </a:solidFill>
              </a:rPr>
              <a:t>Positividad antigénica</a:t>
            </a:r>
            <a:r>
              <a:rPr lang="es-PE" sz="3200" dirty="0"/>
              <a:t> se estanca en 3.12%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9296781" y="340376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975223" y="3577176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949121" y="4860070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5286602" y="1420830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9189871" y="3577176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9945047" y="3568077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4633608" y="4860070"/>
            <a:ext cx="743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8568893" y="3556702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22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9199" y="-93815"/>
            <a:ext cx="10990904" cy="719458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/>
              <a:t>Cambios inciertos en variantes: sesgos del muestreo</a:t>
            </a:r>
            <a:endParaRPr lang="es-PE" b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6028" y="4231194"/>
            <a:ext cx="3603888" cy="2622109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658" y="4180487"/>
            <a:ext cx="3647556" cy="26538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2" y="4184626"/>
            <a:ext cx="3649085" cy="26538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604" y="1569226"/>
            <a:ext cx="3600990" cy="26189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3" y="1477579"/>
            <a:ext cx="3649085" cy="26538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9224" y="1493621"/>
            <a:ext cx="3600990" cy="2618902"/>
          </a:xfrm>
          <a:prstGeom prst="rect">
            <a:avLst/>
          </a:prstGeom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680" y="487869"/>
            <a:ext cx="3700957" cy="872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1000"/>
              </a:spcBef>
              <a:buNone/>
            </a:pPr>
            <a:r>
              <a:rPr lang="es-MX" b="1" u="sng" dirty="0">
                <a:solidFill>
                  <a:srgbClr val="FF0000"/>
                </a:solidFill>
              </a:rPr>
              <a:t>Norte</a:t>
            </a:r>
            <a:r>
              <a:rPr lang="es-MX" dirty="0">
                <a:solidFill>
                  <a:schemeClr val="tx2">
                    <a:lumMod val="50000"/>
                  </a:schemeClr>
                </a:solidFill>
              </a:rPr>
              <a:t>: Lambda domina pero cae un poco, Gamma presente</a:t>
            </a:r>
            <a:endParaRPr lang="es-PE" dirty="0">
              <a:solidFill>
                <a:srgbClr val="002060"/>
              </a:solidFill>
            </a:endParaRPr>
          </a:p>
        </p:txBody>
      </p:sp>
      <p:sp>
        <p:nvSpPr>
          <p:cNvPr id="12" name="Marcador de contenido 2"/>
          <p:cNvSpPr txBox="1">
            <a:spLocks/>
          </p:cNvSpPr>
          <p:nvPr/>
        </p:nvSpPr>
        <p:spPr>
          <a:xfrm>
            <a:off x="4340067" y="479849"/>
            <a:ext cx="3700957" cy="872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1000"/>
              </a:spcBef>
              <a:buNone/>
            </a:pPr>
            <a:r>
              <a:rPr lang="es-MX" b="1" u="sng" dirty="0">
                <a:solidFill>
                  <a:srgbClr val="FF0000"/>
                </a:solidFill>
              </a:rPr>
              <a:t>Centro</a:t>
            </a:r>
            <a:r>
              <a:rPr lang="es-MX" dirty="0">
                <a:solidFill>
                  <a:schemeClr val="tx2">
                    <a:lumMod val="50000"/>
                  </a:schemeClr>
                </a:solidFill>
              </a:rPr>
              <a:t>: Lambda cae, Gamma reemplaza. Delta en Junín?</a:t>
            </a:r>
            <a:endParaRPr lang="es-PE" dirty="0">
              <a:solidFill>
                <a:srgbClr val="002060"/>
              </a:solidFill>
            </a:endParaRPr>
          </a:p>
        </p:txBody>
      </p:sp>
      <p:sp>
        <p:nvSpPr>
          <p:cNvPr id="13" name="Marcador de contenido 2"/>
          <p:cNvSpPr txBox="1">
            <a:spLocks/>
          </p:cNvSpPr>
          <p:nvPr/>
        </p:nvSpPr>
        <p:spPr>
          <a:xfrm>
            <a:off x="8535075" y="487871"/>
            <a:ext cx="3700957" cy="872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1000"/>
              </a:spcBef>
              <a:buNone/>
            </a:pPr>
            <a:r>
              <a:rPr lang="es-MX" b="1" u="sng" dirty="0">
                <a:solidFill>
                  <a:srgbClr val="FF0000"/>
                </a:solidFill>
              </a:rPr>
              <a:t>Sur</a:t>
            </a:r>
            <a:r>
              <a:rPr lang="es-MX" dirty="0">
                <a:solidFill>
                  <a:schemeClr val="tx2">
                    <a:lumMod val="50000"/>
                  </a:schemeClr>
                </a:solidFill>
              </a:rPr>
              <a:t>: Lambda cae, Gamma reemplaza. Delta en Ica?</a:t>
            </a:r>
            <a:endParaRPr lang="es-P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03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982971"/>
            <a:ext cx="9144000" cy="2387600"/>
          </a:xfrm>
        </p:spPr>
        <p:txBody>
          <a:bodyPr/>
          <a:lstStyle/>
          <a:p>
            <a:r>
              <a:rPr lang="es-MX" b="1" dirty="0"/>
              <a:t>Análisis macro-regional y regional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373474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10187" y="96185"/>
            <a:ext cx="7916706" cy="562721"/>
          </a:xfrm>
        </p:spPr>
        <p:txBody>
          <a:bodyPr>
            <a:noAutofit/>
          </a:bodyPr>
          <a:lstStyle/>
          <a:p>
            <a:r>
              <a:rPr lang="es-MX" sz="3200" b="1" dirty="0"/>
              <a:t>Lima metro sube, región/Callao estancados</a:t>
            </a:r>
            <a:endParaRPr lang="es-PE" sz="32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-80681" y="5488884"/>
            <a:ext cx="7392295" cy="1392093"/>
          </a:xfrm>
        </p:spPr>
        <p:txBody>
          <a:bodyPr>
            <a:normAutofit/>
          </a:bodyPr>
          <a:lstStyle/>
          <a:p>
            <a:r>
              <a:rPr lang="es-ES" sz="2200" b="1" dirty="0"/>
              <a:t>Lima metro sube de nuevo tras una caída fuerte</a:t>
            </a:r>
            <a:endParaRPr lang="es-ES" sz="2200" b="1" dirty="0">
              <a:solidFill>
                <a:srgbClr val="00B050"/>
              </a:solidFill>
            </a:endParaRPr>
          </a:p>
          <a:p>
            <a:r>
              <a:rPr lang="es-ES" sz="2200" b="1" dirty="0"/>
              <a:t>DIRIS Lima Centro duplica, Lima Norte sube</a:t>
            </a:r>
          </a:p>
          <a:p>
            <a:r>
              <a:rPr lang="es-ES" sz="2200" b="1" dirty="0"/>
              <a:t>Callao y Lima región estancados</a:t>
            </a:r>
            <a:endParaRPr lang="es-ES" sz="22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614" y="23352"/>
            <a:ext cx="4680409" cy="34058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9994"/>
            <a:ext cx="7194176" cy="487296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614" y="3452188"/>
            <a:ext cx="4680409" cy="34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18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8" y="-20978"/>
            <a:ext cx="3075214" cy="2237832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3112" y="2287961"/>
            <a:ext cx="3098785" cy="2254935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2" y="4604850"/>
            <a:ext cx="3047874" cy="2217889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7" r:link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3957" y="-27902"/>
            <a:ext cx="3058042" cy="222528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4197" y="27095"/>
            <a:ext cx="6152703" cy="1417574"/>
          </a:xfrm>
        </p:spPr>
        <p:txBody>
          <a:bodyPr>
            <a:noAutofit/>
          </a:bodyPr>
          <a:lstStyle/>
          <a:p>
            <a:pPr algn="ctr"/>
            <a:r>
              <a:rPr lang="es-MX" sz="3000" b="1" u="sng" dirty="0"/>
              <a:t>Costa Centro</a:t>
            </a:r>
            <a:r>
              <a:rPr lang="es-MX" sz="3000" dirty="0"/>
              <a:t> </a:t>
            </a:r>
            <a:br>
              <a:rPr lang="es-MX" sz="3000" dirty="0"/>
            </a:br>
            <a:r>
              <a:rPr lang="es-MX" sz="2200" dirty="0"/>
              <a:t>Fallecidos suben en Lima metropolitana. Ocupación camas UCI sube en Ancash y no UCI no baja en Callao tras subir tres semanas. Positividad antigénica baja y estable</a:t>
            </a:r>
            <a:endParaRPr lang="es-PE" sz="22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10555941" y="4784928"/>
            <a:ext cx="1622610" cy="13334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Fallecidos suben cuatro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Subida interrumpida de camas UCI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288651" y="246325"/>
            <a:ext cx="1245951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400" dirty="0">
                <a:solidFill>
                  <a:schemeClr val="bg1"/>
                </a:solidFill>
              </a:rPr>
              <a:t>Positividad sube siete semanas</a:t>
            </a:r>
          </a:p>
          <a:p>
            <a:r>
              <a:rPr lang="es-MX" sz="1400" dirty="0">
                <a:solidFill>
                  <a:schemeClr val="bg1"/>
                </a:solidFill>
              </a:rPr>
              <a:t>Valores altos</a:t>
            </a: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304570" y="2568721"/>
            <a:ext cx="1230032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400" dirty="0">
                <a:solidFill>
                  <a:schemeClr val="bg1"/>
                </a:solidFill>
              </a:rPr>
              <a:t>Fallecidos suben cuatro semanas</a:t>
            </a:r>
          </a:p>
          <a:p>
            <a:r>
              <a:rPr lang="es-MX" sz="1400" dirty="0">
                <a:solidFill>
                  <a:schemeClr val="bg1"/>
                </a:solidFill>
              </a:rPr>
              <a:t>Camas </a:t>
            </a:r>
          </a:p>
          <a:p>
            <a:r>
              <a:rPr lang="es-MX" sz="1400" dirty="0">
                <a:solidFill>
                  <a:schemeClr val="bg1"/>
                </a:solidFill>
              </a:rPr>
              <a:t>UCI </a:t>
            </a:r>
          </a:p>
          <a:p>
            <a:r>
              <a:rPr lang="es-MX" sz="1400" dirty="0">
                <a:solidFill>
                  <a:schemeClr val="bg1"/>
                </a:solidFill>
              </a:rPr>
              <a:t>suben </a:t>
            </a:r>
          </a:p>
          <a:p>
            <a:r>
              <a:rPr lang="es-MX" sz="1400" dirty="0">
                <a:solidFill>
                  <a:schemeClr val="bg1"/>
                </a:solidFill>
              </a:rPr>
              <a:t>siete</a:t>
            </a:r>
          </a:p>
          <a:p>
            <a:r>
              <a:rPr lang="es-MX" sz="1400" dirty="0">
                <a:solidFill>
                  <a:schemeClr val="bg1"/>
                </a:solidFill>
              </a:rPr>
              <a:t>semanas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265" y="3990847"/>
            <a:ext cx="5161005" cy="2885679"/>
          </a:xfrm>
          <a:prstGeom prst="rect">
            <a:avLst/>
          </a:prstGeom>
        </p:spPr>
      </p:pic>
      <p:sp>
        <p:nvSpPr>
          <p:cNvPr id="19" name="Título 1"/>
          <p:cNvSpPr txBox="1">
            <a:spLocks/>
          </p:cNvSpPr>
          <p:nvPr/>
        </p:nvSpPr>
        <p:spPr>
          <a:xfrm>
            <a:off x="1411942" y="2532863"/>
            <a:ext cx="1633210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400" dirty="0">
                <a:solidFill>
                  <a:schemeClr val="bg1"/>
                </a:solidFill>
              </a:rPr>
              <a:t>Camas no UCI suben tres semanas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704058" y="3386884"/>
            <a:ext cx="16318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9384507" y="4784928"/>
            <a:ext cx="13580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</a:rPr>
              <a:t>Camas no UCI suben 5 semanas</a:t>
            </a:r>
          </a:p>
          <a:p>
            <a:r>
              <a:rPr lang="es-MX" sz="1400" dirty="0">
                <a:solidFill>
                  <a:schemeClr val="bg1"/>
                </a:solidFill>
              </a:rPr>
              <a:t>Positividad sube siete semanas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9817879" y="164436"/>
            <a:ext cx="2001082" cy="7399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2% del pico, se mantiene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6581" y="4633472"/>
            <a:ext cx="3028509" cy="220376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368842" y="3990846"/>
            <a:ext cx="5534526" cy="2846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532" y="1414201"/>
            <a:ext cx="3008103" cy="2185494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2" y="2322275"/>
            <a:ext cx="3056462" cy="2224138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6" r:link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0553" y="4695893"/>
            <a:ext cx="2951139" cy="214754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8" r:link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426" y="4695893"/>
            <a:ext cx="2941177" cy="2140293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593204" y="5864984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5" name="Rectángulo 24"/>
          <p:cNvSpPr/>
          <p:nvPr/>
        </p:nvSpPr>
        <p:spPr>
          <a:xfrm>
            <a:off x="6513985" y="5906974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0" r:link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6553" y="2460506"/>
            <a:ext cx="2861607" cy="2082390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3398470" y="1619563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9" name="Rectángulo 28"/>
          <p:cNvSpPr/>
          <p:nvPr/>
        </p:nvSpPr>
        <p:spPr>
          <a:xfrm>
            <a:off x="6332698" y="2508714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4" name="Rectángulo 33"/>
          <p:cNvSpPr/>
          <p:nvPr/>
        </p:nvSpPr>
        <p:spPr>
          <a:xfrm>
            <a:off x="259012" y="2513524"/>
            <a:ext cx="242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>
                <a:solidFill>
                  <a:srgbClr val="00B050"/>
                </a:solidFill>
              </a:rPr>
              <a:t>5% del pico, se mantiene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Huaylas subió</a:t>
            </a:r>
            <a:endParaRPr lang="es-PE" sz="1400" dirty="0"/>
          </a:p>
        </p:txBody>
      </p:sp>
      <p:sp>
        <p:nvSpPr>
          <p:cNvPr id="36" name="Título 1"/>
          <p:cNvSpPr txBox="1">
            <a:spLocks/>
          </p:cNvSpPr>
          <p:nvPr/>
        </p:nvSpPr>
        <p:spPr>
          <a:xfrm>
            <a:off x="9258319" y="2471884"/>
            <a:ext cx="2170889" cy="6183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200" b="1" dirty="0">
                <a:solidFill>
                  <a:srgbClr val="00B050"/>
                </a:solidFill>
              </a:rPr>
              <a:t>2.9% del pico, </a:t>
            </a:r>
            <a:r>
              <a:rPr lang="es-MX" sz="1200" b="1" dirty="0">
                <a:solidFill>
                  <a:srgbClr val="FF0000"/>
                </a:solidFill>
              </a:rPr>
              <a:t>sube 9.8%</a:t>
            </a:r>
          </a:p>
          <a:p>
            <a:pPr algn="ctr"/>
            <a:r>
              <a:rPr lang="es-MX" sz="1200" dirty="0">
                <a:solidFill>
                  <a:srgbClr val="FF0000"/>
                </a:solidFill>
              </a:rPr>
              <a:t>Suben cinco distritos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6156553" y="2460506"/>
            <a:ext cx="3003379" cy="2144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0" name="Título 1"/>
          <p:cNvSpPr txBox="1">
            <a:spLocks/>
          </p:cNvSpPr>
          <p:nvPr/>
        </p:nvSpPr>
        <p:spPr>
          <a:xfrm>
            <a:off x="390946" y="127255"/>
            <a:ext cx="2318855" cy="777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3% del pico, baja 25%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sp>
        <p:nvSpPr>
          <p:cNvPr id="41" name="Rectángulo 40"/>
          <p:cNvSpPr/>
          <p:nvPr/>
        </p:nvSpPr>
        <p:spPr>
          <a:xfrm>
            <a:off x="452353" y="4658498"/>
            <a:ext cx="242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>
                <a:solidFill>
                  <a:srgbClr val="00B050"/>
                </a:solidFill>
              </a:rPr>
              <a:t>3% del pico, se mantiene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sp>
        <p:nvSpPr>
          <p:cNvPr id="42" name="Rectángulo 41"/>
          <p:cNvSpPr/>
          <p:nvPr/>
        </p:nvSpPr>
        <p:spPr>
          <a:xfrm>
            <a:off x="9399342" y="4718698"/>
            <a:ext cx="2139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>
                <a:solidFill>
                  <a:srgbClr val="00B050"/>
                </a:solidFill>
              </a:rPr>
              <a:t>6% del pico, se mantiene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6388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1" y="-11838"/>
            <a:ext cx="4081706" cy="297019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699" y="3809961"/>
            <a:ext cx="4090138" cy="2976327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411884" y="4192953"/>
            <a:ext cx="2072009" cy="15664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cinco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no UCI suben cinco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Positividad tiene subida irregular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8464796" y="4104970"/>
            <a:ext cx="1866559" cy="192733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no bajan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suben 5/3 semanas. Positividad sube cuatro semanas</a:t>
            </a:r>
          </a:p>
          <a:p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1255592" y="211476"/>
            <a:ext cx="2402807" cy="19526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b="1" dirty="0">
                <a:solidFill>
                  <a:srgbClr val="00B050"/>
                </a:solidFill>
              </a:rPr>
              <a:t>5% del pico, bajó 9%</a:t>
            </a:r>
            <a:endParaRPr lang="es-MX" sz="1600" b="1" dirty="0">
              <a:solidFill>
                <a:srgbClr val="FF0000"/>
              </a:solidFill>
            </a:endParaRP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8475" y="1620002"/>
            <a:ext cx="3554338" cy="25863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1" y="3809961"/>
            <a:ext cx="4090195" cy="297632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698" y="1842448"/>
            <a:ext cx="2626714" cy="191145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1917" y="-1"/>
            <a:ext cx="2643043" cy="1923341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11546164" y="1237223"/>
            <a:ext cx="658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19" name="Rectángulo 18"/>
          <p:cNvSpPr/>
          <p:nvPr/>
        </p:nvSpPr>
        <p:spPr>
          <a:xfrm>
            <a:off x="7834136" y="3022603"/>
            <a:ext cx="2064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8473" y="4233295"/>
            <a:ext cx="3563743" cy="2593334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6627689" y="1815553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5587148" y="4250241"/>
            <a:ext cx="2175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4173" y="-25085"/>
            <a:ext cx="5457744" cy="1699157"/>
          </a:xfrm>
        </p:spPr>
        <p:txBody>
          <a:bodyPr>
            <a:normAutofit fontScale="90000"/>
          </a:bodyPr>
          <a:lstStyle/>
          <a:p>
            <a:pPr algn="ctr"/>
            <a:r>
              <a:rPr lang="es-PE" sz="2800" b="1" u="sng" dirty="0"/>
              <a:t>Costa Sur</a:t>
            </a:r>
            <a:br>
              <a:rPr lang="es-PE" sz="2800" b="1" dirty="0"/>
            </a:br>
            <a:r>
              <a:rPr lang="es-PE" sz="2800" b="1" dirty="0"/>
              <a:t>Fallecidos no suben. Ocupación camas UCI sube en Tacna. Ocupación no UCI baja. Positividad antigénica baja y estable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116546" y="4254770"/>
            <a:ext cx="3655670" cy="2548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1828801" y="4192952"/>
            <a:ext cx="2073440" cy="74753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4% del pico, bajó 67%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10126639" y="4073646"/>
            <a:ext cx="1982891" cy="4480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2% del pico, se mantiene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5401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6" y="4632666"/>
            <a:ext cx="3029978" cy="22048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2024"/>
            <a:ext cx="9197906" cy="1565802"/>
          </a:xfrm>
        </p:spPr>
        <p:txBody>
          <a:bodyPr>
            <a:noAutofit/>
          </a:bodyPr>
          <a:lstStyle/>
          <a:p>
            <a:pPr algn="ctr"/>
            <a:r>
              <a:rPr lang="es-PE" sz="3400" u="sng" dirty="0"/>
              <a:t>Sierra/Selva Sur</a:t>
            </a:r>
            <a:br>
              <a:rPr lang="es-PE" sz="3400" b="1" dirty="0"/>
            </a:br>
            <a:r>
              <a:rPr lang="es-PE" sz="2800" b="1" dirty="0"/>
              <a:t>Fallecidos no suben. Ocupación camas UCI sube dos semanas en Apurímac, Cusco y Puno. Ocupación no UCI sube en Madre de Dios. Positividad antigénica sube en Ayacucho, Cusco y Puno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352999" y="299002"/>
            <a:ext cx="1811272" cy="16436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dos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Casi cero camas </a:t>
            </a:r>
          </a:p>
          <a:p>
            <a:r>
              <a:rPr lang="es-MX" sz="1600" dirty="0">
                <a:solidFill>
                  <a:schemeClr val="bg1"/>
                </a:solidFill>
              </a:rPr>
              <a:t>UCI y no UCI en subida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389378" y="4873601"/>
            <a:ext cx="1583422" cy="12405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UCI  suben dos </a:t>
            </a:r>
          </a:p>
          <a:p>
            <a:r>
              <a:rPr lang="es-MX" sz="1600" dirty="0">
                <a:solidFill>
                  <a:schemeClr val="bg1"/>
                </a:solidFill>
              </a:rPr>
              <a:t>semanas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01443" y="4697186"/>
            <a:ext cx="2237042" cy="1113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302499" y="2212405"/>
            <a:ext cx="1553598" cy="19875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no bajan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UCI suben dos semanas</a:t>
            </a: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288650" y="2196140"/>
            <a:ext cx="1930115" cy="100419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/>
              <a:t>     </a:t>
            </a: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293133" y="4633547"/>
            <a:ext cx="2953537" cy="13605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cuatro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Supera valor histórico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</a:t>
            </a:r>
          </a:p>
          <a:p>
            <a:r>
              <a:rPr lang="es-MX" sz="1600" dirty="0">
                <a:solidFill>
                  <a:schemeClr val="bg1"/>
                </a:solidFill>
              </a:rPr>
              <a:t>UCI sube 2/5 </a:t>
            </a:r>
          </a:p>
          <a:p>
            <a:r>
              <a:rPr lang="es-MX" sz="1600" dirty="0">
                <a:solidFill>
                  <a:schemeClr val="bg1"/>
                </a:solidFill>
              </a:rPr>
              <a:t>semanas</a:t>
            </a: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9389377" y="299001"/>
            <a:ext cx="1583423" cy="9515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/>
              <a:t>  </a:t>
            </a: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0549719" y="2476571"/>
            <a:ext cx="1555841" cy="11291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Camas no UCI suben dos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dos semanas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71" y="4146311"/>
            <a:ext cx="5282055" cy="2886500"/>
          </a:xfrm>
          <a:prstGeom prst="rect">
            <a:avLst/>
          </a:prstGeom>
        </p:spPr>
      </p:pic>
      <p:sp>
        <p:nvSpPr>
          <p:cNvPr id="26" name="Título 1"/>
          <p:cNvSpPr txBox="1">
            <a:spLocks/>
          </p:cNvSpPr>
          <p:nvPr/>
        </p:nvSpPr>
        <p:spPr>
          <a:xfrm>
            <a:off x="1856097" y="2187382"/>
            <a:ext cx="1407994" cy="19875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siete semanas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0699842" y="471686"/>
            <a:ext cx="14465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0904560" y="4873601"/>
            <a:ext cx="121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dirty="0">
                <a:solidFill>
                  <a:schemeClr val="bg1"/>
                </a:solidFill>
              </a:rPr>
              <a:t>Positividad en subida irregular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3368842" y="4199392"/>
            <a:ext cx="5534526" cy="2846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424819"/>
            <a:ext cx="3246670" cy="23625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7" y="35698"/>
            <a:ext cx="3057273" cy="22246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6" y="2348032"/>
            <a:ext cx="3057273" cy="222469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03" y="1937490"/>
            <a:ext cx="3264416" cy="237546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153" y="4711868"/>
            <a:ext cx="2888041" cy="2101626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6" r:link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794" y="4707206"/>
            <a:ext cx="2894446" cy="2106288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3512522" y="4721989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6245045" y="4683297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18" r:link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794" y="2554503"/>
            <a:ext cx="2888904" cy="2102254"/>
          </a:xfrm>
          <a:prstGeom prst="rect">
            <a:avLst/>
          </a:prstGeom>
        </p:spPr>
      </p:pic>
      <p:sp>
        <p:nvSpPr>
          <p:cNvPr id="29" name="Rectángulo 28"/>
          <p:cNvSpPr/>
          <p:nvPr/>
        </p:nvSpPr>
        <p:spPr>
          <a:xfrm>
            <a:off x="3549671" y="1752824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30" name="Rectángulo 29"/>
          <p:cNvSpPr/>
          <p:nvPr/>
        </p:nvSpPr>
        <p:spPr>
          <a:xfrm>
            <a:off x="6415831" y="2527930"/>
            <a:ext cx="2175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3" name="Rectángulo 32"/>
          <p:cNvSpPr/>
          <p:nvPr/>
        </p:nvSpPr>
        <p:spPr>
          <a:xfrm>
            <a:off x="9990161" y="4772239"/>
            <a:ext cx="21748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400" b="1" dirty="0">
                <a:solidFill>
                  <a:srgbClr val="FF0000"/>
                </a:solidFill>
              </a:rPr>
              <a:t>18% del pico, </a:t>
            </a:r>
            <a:r>
              <a:rPr lang="es-MX" sz="1400" b="1" dirty="0">
                <a:solidFill>
                  <a:srgbClr val="00B050"/>
                </a:solidFill>
              </a:rPr>
              <a:t>se mantiene</a:t>
            </a:r>
            <a:endParaRPr lang="es-MX" sz="1400" b="1" dirty="0">
              <a:solidFill>
                <a:srgbClr val="FF0000"/>
              </a:solidFill>
            </a:endParaRPr>
          </a:p>
          <a:p>
            <a:pPr algn="r"/>
            <a:r>
              <a:rPr lang="es-MX" sz="1400" dirty="0">
                <a:solidFill>
                  <a:srgbClr val="FF0000"/>
                </a:solidFill>
              </a:rPr>
              <a:t>San Román sube</a:t>
            </a:r>
            <a:endParaRPr lang="es-PE" sz="1400" dirty="0">
              <a:solidFill>
                <a:srgbClr val="00B050"/>
              </a:solidFill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274264" y="2094049"/>
            <a:ext cx="2414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5% del pico, bajó 33%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6" name="Rectángulo 35"/>
          <p:cNvSpPr/>
          <p:nvPr/>
        </p:nvSpPr>
        <p:spPr>
          <a:xfrm>
            <a:off x="6155504" y="2501450"/>
            <a:ext cx="2977132" cy="2144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0" r:link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2882" y="1571146"/>
            <a:ext cx="2902163" cy="2111827"/>
          </a:xfrm>
          <a:prstGeom prst="rect">
            <a:avLst/>
          </a:prstGeom>
        </p:spPr>
      </p:pic>
      <p:sp>
        <p:nvSpPr>
          <p:cNvPr id="35" name="Título 1"/>
          <p:cNvSpPr txBox="1">
            <a:spLocks/>
          </p:cNvSpPr>
          <p:nvPr/>
        </p:nvSpPr>
        <p:spPr>
          <a:xfrm>
            <a:off x="9552657" y="2515048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Cero fallecidos, se mantiene</a:t>
            </a:r>
            <a:endParaRPr lang="es-MX" sz="1600" dirty="0">
              <a:solidFill>
                <a:srgbClr val="FF0000"/>
              </a:solidFill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76536" y="4607516"/>
            <a:ext cx="2414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3% del pico,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endParaRPr lang="es-MX" sz="1600" dirty="0">
              <a:solidFill>
                <a:srgbClr val="FF0000"/>
              </a:solidFill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9365971" y="185635"/>
            <a:ext cx="2414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4% del pico, bajó 42%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Cusco sube</a:t>
            </a:r>
          </a:p>
        </p:txBody>
      </p:sp>
    </p:spTree>
    <p:extLst>
      <p:ext uri="{BB962C8B-B14F-4D97-AF65-F5344CB8AC3E}">
        <p14:creationId xmlns:p14="http://schemas.microsoft.com/office/powerpoint/2010/main" val="2092140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1" y="26896"/>
            <a:ext cx="3787198" cy="27558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38287" y="44117"/>
            <a:ext cx="4478669" cy="1883295"/>
          </a:xfrm>
        </p:spPr>
        <p:txBody>
          <a:bodyPr>
            <a:noAutofit/>
          </a:bodyPr>
          <a:lstStyle/>
          <a:p>
            <a:pPr algn="ctr"/>
            <a:r>
              <a:rPr lang="es-PE" sz="3400" b="1" dirty="0"/>
              <a:t>Sierra/Selva Centro</a:t>
            </a:r>
            <a:br>
              <a:rPr lang="es-PE" sz="3400" b="1" dirty="0"/>
            </a:br>
            <a:r>
              <a:rPr lang="es-PE" sz="2200" b="1" dirty="0"/>
              <a:t>Fallecidos no suben. Ocupación UCI sube dos semanas en Huánuco. Ocupación camas no UCI baja. Positividad antigénica baja y estable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48949" y="362480"/>
            <a:ext cx="1890840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56689" y="4490113"/>
            <a:ext cx="2168147" cy="111730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8696420" y="302465"/>
            <a:ext cx="1785060" cy="1566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Ocupación camas UCI y no UCI sube 5/6 semanas</a:t>
            </a: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337428" y="4358060"/>
            <a:ext cx="1709736" cy="20563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Ocupación camas UCI y no UCI sube 7/3 semanas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0554" y="3920923"/>
            <a:ext cx="4353637" cy="3155166"/>
          </a:xfrm>
          <a:prstGeom prst="rect">
            <a:avLst/>
          </a:prstGeom>
        </p:spPr>
      </p:pic>
      <p:sp>
        <p:nvSpPr>
          <p:cNvPr id="21" name="Título 1"/>
          <p:cNvSpPr txBox="1">
            <a:spLocks/>
          </p:cNvSpPr>
          <p:nvPr/>
        </p:nvSpPr>
        <p:spPr>
          <a:xfrm>
            <a:off x="2163972" y="224729"/>
            <a:ext cx="1640008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10314543" y="293501"/>
            <a:ext cx="1785060" cy="1566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cinco semanas</a:t>
            </a:r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2100266" y="4319388"/>
            <a:ext cx="1709736" cy="20563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3850640" y="3990846"/>
            <a:ext cx="4481677" cy="3085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8069" y="16084"/>
            <a:ext cx="3983866" cy="28989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48167"/>
            <a:ext cx="3802514" cy="315566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2856" y="5273930"/>
            <a:ext cx="2107752" cy="153381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296" y="5289259"/>
            <a:ext cx="2107752" cy="153381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0238" y="3569344"/>
            <a:ext cx="2295749" cy="1670616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4041026" y="2069186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9" name="Rectángulo 28"/>
          <p:cNvSpPr/>
          <p:nvPr/>
        </p:nvSpPr>
        <p:spPr>
          <a:xfrm>
            <a:off x="6447308" y="3571857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0" name="Rectángulo 29"/>
          <p:cNvSpPr/>
          <p:nvPr/>
        </p:nvSpPr>
        <p:spPr>
          <a:xfrm>
            <a:off x="8501446" y="4218188"/>
            <a:ext cx="2949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</a:rPr>
              <a:t>78% del pico</a:t>
            </a:r>
            <a:endParaRPr lang="es-MX" sz="1600" b="1" u="sng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Suben </a:t>
            </a:r>
            <a:r>
              <a:rPr lang="es-MX" sz="1600" dirty="0" err="1">
                <a:solidFill>
                  <a:srgbClr val="FF0000"/>
                </a:solidFill>
              </a:rPr>
              <a:t>Angaraes</a:t>
            </a:r>
            <a:r>
              <a:rPr lang="es-MX" sz="1600" dirty="0">
                <a:solidFill>
                  <a:srgbClr val="FF0000"/>
                </a:solidFill>
              </a:rPr>
              <a:t> y </a:t>
            </a:r>
            <a:r>
              <a:rPr lang="es-MX" sz="1600" dirty="0" err="1">
                <a:solidFill>
                  <a:srgbClr val="FF0000"/>
                </a:solidFill>
              </a:rPr>
              <a:t>Tajacaja</a:t>
            </a:r>
            <a:endParaRPr lang="es-PE" sz="1600" dirty="0"/>
          </a:p>
        </p:txBody>
      </p:sp>
      <p:sp>
        <p:nvSpPr>
          <p:cNvPr id="31" name="Título 1"/>
          <p:cNvSpPr txBox="1">
            <a:spLocks/>
          </p:cNvSpPr>
          <p:nvPr/>
        </p:nvSpPr>
        <p:spPr>
          <a:xfrm>
            <a:off x="8507765" y="268887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3% del pico,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2" name="Rectángulo 31"/>
          <p:cNvSpPr/>
          <p:nvPr/>
        </p:nvSpPr>
        <p:spPr>
          <a:xfrm>
            <a:off x="5889408" y="3466531"/>
            <a:ext cx="2318186" cy="1782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16" r:link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2516" y="1870640"/>
            <a:ext cx="2414090" cy="17566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8" r:link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9507" y="3920923"/>
            <a:ext cx="3983866" cy="2898954"/>
          </a:xfrm>
          <a:prstGeom prst="rect">
            <a:avLst/>
          </a:prstGeom>
        </p:spPr>
      </p:pic>
      <p:sp>
        <p:nvSpPr>
          <p:cNvPr id="33" name="Título 1"/>
          <p:cNvSpPr txBox="1">
            <a:spLocks/>
          </p:cNvSpPr>
          <p:nvPr/>
        </p:nvSpPr>
        <p:spPr>
          <a:xfrm>
            <a:off x="293942" y="3962267"/>
            <a:ext cx="2629889" cy="567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2% del pico, bajó 80%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4" name="Título 1"/>
          <p:cNvSpPr txBox="1">
            <a:spLocks/>
          </p:cNvSpPr>
          <p:nvPr/>
        </p:nvSpPr>
        <p:spPr>
          <a:xfrm>
            <a:off x="8464622" y="4127996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2% del pico, se mantiene</a:t>
            </a:r>
            <a:endParaRPr lang="es-MX" sz="1600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5" name="Título 1"/>
          <p:cNvSpPr txBox="1">
            <a:spLocks/>
          </p:cNvSpPr>
          <p:nvPr/>
        </p:nvSpPr>
        <p:spPr>
          <a:xfrm>
            <a:off x="307713" y="284807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Cero fallecidos, bajó 100%</a:t>
            </a: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6030522" y="4912346"/>
            <a:ext cx="1740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6" name="Rectángulo 25"/>
          <p:cNvSpPr/>
          <p:nvPr/>
        </p:nvSpPr>
        <p:spPr>
          <a:xfrm>
            <a:off x="4560225" y="4932732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02102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8285" y="31795"/>
            <a:ext cx="3624539" cy="26375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" y="3939785"/>
            <a:ext cx="3973837" cy="2891696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20670" y="322139"/>
            <a:ext cx="2431481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Camas UCI y no UCI mas ocupadas 4/3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cinco semanas</a:t>
            </a:r>
          </a:p>
          <a:p>
            <a:pPr algn="r"/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380129" y="3830689"/>
            <a:ext cx="2259101" cy="117161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8060530" y="3845805"/>
            <a:ext cx="3181211" cy="104892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9668434" y="396595"/>
            <a:ext cx="2393573" cy="11816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1703104" y="4260993"/>
            <a:ext cx="2250331" cy="12791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8060530" y="3845804"/>
            <a:ext cx="3181211" cy="126407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7957437" y="396595"/>
            <a:ext cx="2880892" cy="11816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4" y="0"/>
            <a:ext cx="3931159" cy="28606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192" y="52744"/>
            <a:ext cx="3623421" cy="263666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570" y="4255641"/>
            <a:ext cx="3539703" cy="25758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8286" y="4230809"/>
            <a:ext cx="3617850" cy="2632708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7699347" y="593460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9179068" y="4293176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7242091" y="396594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2" name="Rectángulo 21"/>
          <p:cNvSpPr/>
          <p:nvPr/>
        </p:nvSpPr>
        <p:spPr>
          <a:xfrm>
            <a:off x="9504871" y="73343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4" name="Rectángulo 23"/>
          <p:cNvSpPr/>
          <p:nvPr/>
        </p:nvSpPr>
        <p:spPr>
          <a:xfrm>
            <a:off x="8549881" y="-109182"/>
            <a:ext cx="3606255" cy="299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1242661" y="290695"/>
            <a:ext cx="2629889" cy="70559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2% del pico,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94055" y="4278122"/>
            <a:ext cx="2629889" cy="7241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1% del pico, bajó 89%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2151" y="2692790"/>
            <a:ext cx="8203985" cy="1440529"/>
          </a:xfrm>
        </p:spPr>
        <p:txBody>
          <a:bodyPr>
            <a:normAutofit/>
          </a:bodyPr>
          <a:lstStyle/>
          <a:p>
            <a:pPr algn="ctr"/>
            <a:r>
              <a:rPr lang="es-PE" sz="3200" b="1" u="sng" dirty="0"/>
              <a:t>Selva Baja </a:t>
            </a:r>
            <a:br>
              <a:rPr lang="es-PE" sz="3200" b="1" dirty="0"/>
            </a:br>
            <a:r>
              <a:rPr lang="es-PE" sz="2900" b="1" dirty="0"/>
              <a:t>Fallecidos suben en Ucayali. Ocupación camas UCI y no UCI baja. Positividad antigénica baja y estable</a:t>
            </a:r>
          </a:p>
        </p:txBody>
      </p:sp>
    </p:spTree>
    <p:extLst>
      <p:ext uri="{BB962C8B-B14F-4D97-AF65-F5344CB8AC3E}">
        <p14:creationId xmlns:p14="http://schemas.microsoft.com/office/powerpoint/2010/main" val="246989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02" y="258856"/>
            <a:ext cx="8639175" cy="6286500"/>
          </a:xfrm>
          <a:prstGeom prst="rect">
            <a:avLst/>
          </a:prstGeom>
        </p:spPr>
      </p:pic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8707887" y="1132768"/>
            <a:ext cx="3561450" cy="5663819"/>
          </a:xfrm>
        </p:spPr>
        <p:txBody>
          <a:bodyPr>
            <a:normAutofit fontScale="92500" lnSpcReduction="20000"/>
          </a:bodyPr>
          <a:lstStyle/>
          <a:p>
            <a:r>
              <a:rPr lang="es-PE" sz="2200" b="1" u="sng" dirty="0">
                <a:solidFill>
                  <a:srgbClr val="FF0000"/>
                </a:solidFill>
              </a:rPr>
              <a:t>Fallecidos semanales bajan 34 fallecidos (13.1%)</a:t>
            </a:r>
            <a:endParaRPr lang="es-PE" sz="2200" dirty="0"/>
          </a:p>
          <a:p>
            <a:endParaRPr lang="es-PE" sz="2200" dirty="0"/>
          </a:p>
          <a:p>
            <a:r>
              <a:rPr lang="es-PE" sz="2200" b="1" u="sng" dirty="0">
                <a:solidFill>
                  <a:srgbClr val="FF0000"/>
                </a:solidFill>
              </a:rPr>
              <a:t>Lima metropolitana sube 9.8%</a:t>
            </a:r>
            <a:r>
              <a:rPr lang="es-PE" sz="2200" dirty="0"/>
              <a:t>, resto del país baja importantemente, 20.1%</a:t>
            </a:r>
          </a:p>
          <a:p>
            <a:endParaRPr lang="es-PE" sz="2200" dirty="0"/>
          </a:p>
          <a:p>
            <a:r>
              <a:rPr lang="es-PE" sz="2200" dirty="0"/>
              <a:t>Ocupación camas UCI y no UCI baja 4.0% y 3.1%, camas UCI y no UCI disponibles suben</a:t>
            </a:r>
            <a:endParaRPr lang="es-PE" sz="2200" b="1" u="sng" dirty="0">
              <a:solidFill>
                <a:srgbClr val="FF0000"/>
              </a:solidFill>
            </a:endParaRPr>
          </a:p>
          <a:p>
            <a:endParaRPr lang="es-PE" sz="2200" dirty="0"/>
          </a:p>
          <a:p>
            <a:r>
              <a:rPr lang="es-PE" sz="2200" b="1" u="sng" dirty="0">
                <a:solidFill>
                  <a:srgbClr val="FF0000"/>
                </a:solidFill>
              </a:rPr>
              <a:t>Positividad antigénica no baja: de 3.11 a 3.12%</a:t>
            </a:r>
            <a:r>
              <a:rPr lang="es-PE" sz="2200" dirty="0"/>
              <a:t>, vs 3.49% a 3.26% la semana previa</a:t>
            </a:r>
          </a:p>
          <a:p>
            <a:endParaRPr lang="es-MX" sz="2200" dirty="0"/>
          </a:p>
          <a:p>
            <a:r>
              <a:rPr lang="es-MX" sz="2200" dirty="0"/>
              <a:t>Inusual avance de variante Delta en Lima pero no en Callao. Datos con limitaciones, riesgo de sesgos</a:t>
            </a:r>
            <a:endParaRPr lang="es-PE" sz="2200" dirty="0"/>
          </a:p>
        </p:txBody>
      </p:sp>
      <p:sp>
        <p:nvSpPr>
          <p:cNvPr id="22" name="Título 1"/>
          <p:cNvSpPr>
            <a:spLocks noGrp="1"/>
          </p:cNvSpPr>
          <p:nvPr>
            <p:ph type="title"/>
          </p:nvPr>
        </p:nvSpPr>
        <p:spPr>
          <a:xfrm>
            <a:off x="9060803" y="69291"/>
            <a:ext cx="3010173" cy="94371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600" u="sng" dirty="0">
                <a:latin typeface="Arial" panose="020B0604020202020204" pitchFamily="34" charset="0"/>
                <a:cs typeface="Arial" panose="020B0604020202020204" pitchFamily="34" charset="0"/>
              </a:rPr>
              <a:t>La pandemia esta semana</a:t>
            </a:r>
            <a:endParaRPr lang="es-PE" sz="3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578193" y="1501251"/>
            <a:ext cx="1858867" cy="3125340"/>
          </a:xfrm>
          <a:prstGeom prst="rect">
            <a:avLst/>
          </a:prstGeom>
          <a:noFill/>
          <a:ln w="952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3132794" y="2183839"/>
            <a:ext cx="1589330" cy="22926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4681181" y="2702257"/>
            <a:ext cx="2238212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3711578" y="1304597"/>
            <a:ext cx="14152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Cayó 88.7% en 15 semanas </a:t>
            </a:r>
            <a:r>
              <a:rPr lang="es-MX" sz="1600" b="1" dirty="0">
                <a:solidFill>
                  <a:srgbClr val="FF0000"/>
                </a:solidFill>
              </a:rPr>
              <a:t>y luego subió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448165" y="4314979"/>
            <a:ext cx="1440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Cayó 95.6% en 20 semanas</a:t>
            </a:r>
            <a:endParaRPr lang="es-PE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81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5" y="4046843"/>
            <a:ext cx="3878550" cy="282235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" y="-42517"/>
            <a:ext cx="3973837" cy="28916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99295" y="3077785"/>
            <a:ext cx="4432792" cy="182844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b="1" u="sng" dirty="0"/>
              <a:t>Sierra/Selva Norte</a:t>
            </a:r>
            <a:br>
              <a:rPr lang="es-MX" sz="2800" b="1" dirty="0"/>
            </a:br>
            <a:r>
              <a:rPr lang="es-MX" sz="2800" b="1" dirty="0"/>
              <a:t>Fallecidos no suben. Ocupación camas UCI y no UCI baja. Positividad antigénica subió en San Martin, alta</a:t>
            </a:r>
            <a:endParaRPr lang="es-PE" sz="2800" b="1" dirty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363509" y="4248359"/>
            <a:ext cx="1734232" cy="19238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Ocupación camas UCI y no UCI sube 5/3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Positividad sube cuatro semanas</a:t>
            </a: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10418243" y="329963"/>
            <a:ext cx="1674473" cy="20993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Fallecidos suben dos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cinco semanas</a:t>
            </a: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395161" y="336189"/>
            <a:ext cx="2119440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95489" y="300408"/>
            <a:ext cx="1446959" cy="15966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Camas UCI disponibles bajan</a:t>
            </a:r>
          </a:p>
          <a:p>
            <a:r>
              <a:rPr lang="es-MX" sz="1600" dirty="0">
                <a:solidFill>
                  <a:schemeClr val="bg1"/>
                </a:solidFill>
              </a:rPr>
              <a:t>Positividad sube dos semanas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8235" y="12075"/>
            <a:ext cx="4129122" cy="30046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656" y="14434"/>
            <a:ext cx="3266144" cy="23766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432" y="4922468"/>
            <a:ext cx="2596655" cy="18895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344" y="4894344"/>
            <a:ext cx="2596655" cy="1889585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7153579" y="6049350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9337899" y="4854755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656" y="2464168"/>
            <a:ext cx="3266145" cy="2376772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869322" y="261245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3" name="Rectángulo 22"/>
          <p:cNvSpPr/>
          <p:nvPr/>
        </p:nvSpPr>
        <p:spPr>
          <a:xfrm>
            <a:off x="4869322" y="2580605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336180" y="4276137"/>
            <a:ext cx="29802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3% del pico, bajó 54%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9564548" y="291939"/>
            <a:ext cx="25592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b="1" dirty="0">
                <a:solidFill>
                  <a:srgbClr val="00B050"/>
                </a:solidFill>
              </a:rPr>
              <a:t>4% del pico, bajó 33%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4437643" y="2472648"/>
            <a:ext cx="3408157" cy="236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9" name="Rectángulo 28"/>
          <p:cNvSpPr/>
          <p:nvPr/>
        </p:nvSpPr>
        <p:spPr>
          <a:xfrm>
            <a:off x="1364775" y="215078"/>
            <a:ext cx="23747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00B050"/>
                </a:solidFill>
              </a:rPr>
              <a:t>3% del pico,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 </a:t>
            </a:r>
            <a:endParaRPr lang="es-P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102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5005" y="4808892"/>
            <a:ext cx="2771215" cy="20166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119" y="4807945"/>
            <a:ext cx="2771215" cy="201661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7170" y="-27295"/>
            <a:ext cx="3838970" cy="279355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149605" y="2743702"/>
            <a:ext cx="515158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dirty="0"/>
              <a:t>Costa Norte</a:t>
            </a:r>
          </a:p>
          <a:p>
            <a:pPr algn="ctr"/>
            <a:r>
              <a:rPr lang="es-MX" sz="2400" dirty="0"/>
              <a:t>Fallecidos suben en Lambayeque. Pocas camas UCI en Tumbes.  Ocupación camas UCI y no UCI bajó. Positividad antigénica subió en Tumbes, alta</a:t>
            </a:r>
            <a:endParaRPr lang="es-MX" sz="2400" dirty="0">
              <a:solidFill>
                <a:srgbClr val="FF0000"/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433016" y="4248476"/>
            <a:ext cx="2410062" cy="182939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400" dirty="0">
                <a:solidFill>
                  <a:schemeClr val="bg1"/>
                </a:solidFill>
              </a:rPr>
              <a:t>Fallecidos bajan algo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Camas UCI suben cuatro veces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Ocupación camas no UCI sube tres semanas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Positividad alta en subida leve, irregular</a:t>
            </a:r>
          </a:p>
          <a:p>
            <a:pPr algn="r"/>
            <a:endParaRPr lang="es-MX" sz="1400" dirty="0">
              <a:solidFill>
                <a:schemeClr val="bg1"/>
              </a:solidFill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729398" y="258983"/>
            <a:ext cx="2139937" cy="15834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Casi cero camas UCI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Camas no UCI suben tres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en subida irregular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0" y="28615"/>
            <a:ext cx="3820386" cy="277999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0" y="4034118"/>
            <a:ext cx="3820386" cy="27799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4079" y="28615"/>
            <a:ext cx="3225960" cy="2347447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6631514" y="5893204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16" name="Rectángulo 15"/>
          <p:cNvSpPr/>
          <p:nvPr/>
        </p:nvSpPr>
        <p:spPr>
          <a:xfrm>
            <a:off x="10390579" y="4727244"/>
            <a:ext cx="173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18" name="Rectángulo 17"/>
          <p:cNvSpPr/>
          <p:nvPr/>
        </p:nvSpPr>
        <p:spPr>
          <a:xfrm>
            <a:off x="8822891" y="296273"/>
            <a:ext cx="2411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00B050"/>
                </a:solidFill>
              </a:rPr>
              <a:t>3% del pico, </a:t>
            </a:r>
            <a:r>
              <a:rPr lang="es-MX" sz="1600" b="1" dirty="0">
                <a:solidFill>
                  <a:srgbClr val="FF0000"/>
                </a:solidFill>
              </a:rPr>
              <a:t>subió 40%</a:t>
            </a: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973" y="2420527"/>
            <a:ext cx="3227654" cy="2348762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6363057" y="258983"/>
            <a:ext cx="1294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4773786" y="2580605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2" name="Rectángulo 21"/>
          <p:cNvSpPr/>
          <p:nvPr/>
        </p:nvSpPr>
        <p:spPr>
          <a:xfrm>
            <a:off x="4229791" y="2389148"/>
            <a:ext cx="3379836" cy="2380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1201717" y="290694"/>
            <a:ext cx="2629889" cy="59035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8% del pico,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369199" y="4303150"/>
            <a:ext cx="2629889" cy="9026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b="1" dirty="0">
                <a:solidFill>
                  <a:srgbClr val="00B050"/>
                </a:solidFill>
              </a:rPr>
              <a:t>4% del pico, bajó 18%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Subió Piura</a:t>
            </a:r>
          </a:p>
        </p:txBody>
      </p:sp>
    </p:spTree>
    <p:extLst>
      <p:ext uri="{BB962C8B-B14F-4D97-AF65-F5344CB8AC3E}">
        <p14:creationId xmlns:p14="http://schemas.microsoft.com/office/powerpoint/2010/main" val="1807916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3624" y="1891378"/>
            <a:ext cx="3438006" cy="496662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03761" y="149973"/>
            <a:ext cx="7688239" cy="845107"/>
          </a:xfrm>
        </p:spPr>
        <p:txBody>
          <a:bodyPr>
            <a:normAutofit fontScale="90000"/>
          </a:bodyPr>
          <a:lstStyle/>
          <a:p>
            <a:r>
              <a:rPr lang="es-PE" sz="3800" dirty="0"/>
              <a:t>Tasa de mortalidad sigue bajando pero aún es alta en el centro-sur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4503760" y="995081"/>
            <a:ext cx="7627869" cy="2635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 dirty="0"/>
              <a:t>Ica y Puno más Tumbes tienen ≥2 fallecidos x millón</a:t>
            </a:r>
          </a:p>
          <a:p>
            <a:r>
              <a:rPr lang="es-ES" sz="2600" dirty="0"/>
              <a:t>Costa centro sube, debido a Lima metropolitana</a:t>
            </a:r>
          </a:p>
          <a:p>
            <a:r>
              <a:rPr lang="es-ES" sz="2600" dirty="0"/>
              <a:t>Selva baja sube por Ucayali</a:t>
            </a:r>
          </a:p>
        </p:txBody>
      </p:sp>
      <p:pic>
        <p:nvPicPr>
          <p:cNvPr id="8" name="Marcador de contenido 3"/>
          <p:cNvPicPr>
            <a:picLocks noGrp="1" noChangeAspect="1"/>
          </p:cNvPicPr>
          <p:nvPr>
            <p:ph idx="1"/>
          </p:nvPr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4503760" cy="3277311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453" y="3332336"/>
            <a:ext cx="4845113" cy="35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r:link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6" y="3491896"/>
            <a:ext cx="4594274" cy="3343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r:link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614" y="33656"/>
            <a:ext cx="4612294" cy="33563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 r:link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614" y="3434402"/>
            <a:ext cx="4612294" cy="335636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6090" y="26941"/>
            <a:ext cx="3061840" cy="1474314"/>
          </a:xfrm>
        </p:spPr>
        <p:txBody>
          <a:bodyPr>
            <a:noAutofit/>
          </a:bodyPr>
          <a:lstStyle/>
          <a:p>
            <a:pPr algn="ctr"/>
            <a:r>
              <a:rPr lang="es-MX" sz="3200" b="1" dirty="0"/>
              <a:t>Ocupación de camas UCI y hospitalización</a:t>
            </a:r>
            <a:endParaRPr lang="es-PE" sz="3200" b="1" u="sng" dirty="0">
              <a:solidFill>
                <a:srgbClr val="FF0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1268611" y="425558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UCI</a:t>
            </a:r>
            <a:endParaRPr lang="es-PE" sz="2400" dirty="0"/>
          </a:p>
        </p:txBody>
      </p:sp>
      <p:sp>
        <p:nvSpPr>
          <p:cNvPr id="17" name="Rectángulo 16"/>
          <p:cNvSpPr/>
          <p:nvPr/>
        </p:nvSpPr>
        <p:spPr>
          <a:xfrm>
            <a:off x="9859229" y="3781921"/>
            <a:ext cx="2175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Hospitalización</a:t>
            </a:r>
            <a:endParaRPr lang="es-PE" sz="2400" dirty="0"/>
          </a:p>
        </p:txBody>
      </p:sp>
      <p:sp>
        <p:nvSpPr>
          <p:cNvPr id="18" name="Marcador de contenido 2"/>
          <p:cNvSpPr>
            <a:spLocks noGrp="1"/>
          </p:cNvSpPr>
          <p:nvPr>
            <p:ph idx="1"/>
          </p:nvPr>
        </p:nvSpPr>
        <p:spPr>
          <a:xfrm>
            <a:off x="4535146" y="1646352"/>
            <a:ext cx="3061840" cy="5198000"/>
          </a:xfrm>
        </p:spPr>
        <p:txBody>
          <a:bodyPr>
            <a:normAutofit fontScale="92500"/>
          </a:bodyPr>
          <a:lstStyle/>
          <a:p>
            <a:pPr>
              <a:spcBef>
                <a:spcPts val="2000"/>
              </a:spcBef>
            </a:pPr>
            <a:r>
              <a:rPr lang="es-PE" dirty="0"/>
              <a:t>Camas UCI y no UCI operativas siguen bajando</a:t>
            </a:r>
          </a:p>
          <a:p>
            <a:pPr>
              <a:spcBef>
                <a:spcPts val="2000"/>
              </a:spcBef>
            </a:pPr>
            <a:r>
              <a:rPr lang="es-PE" dirty="0"/>
              <a:t>Camas UCI y no UCI disponibles suben</a:t>
            </a:r>
          </a:p>
          <a:p>
            <a:pPr>
              <a:spcBef>
                <a:spcPts val="2000"/>
              </a:spcBef>
            </a:pPr>
            <a:r>
              <a:rPr lang="es-PE" b="1" u="sng" dirty="0" err="1">
                <a:solidFill>
                  <a:srgbClr val="FF0000"/>
                </a:solidFill>
              </a:rPr>
              <a:t>UCIs</a:t>
            </a:r>
            <a:r>
              <a:rPr lang="es-PE" b="1" u="sng" dirty="0">
                <a:solidFill>
                  <a:srgbClr val="FF0000"/>
                </a:solidFill>
              </a:rPr>
              <a:t>, ocupación de 57.4%, &gt;900 libres</a:t>
            </a:r>
            <a:r>
              <a:rPr lang="es-PE" dirty="0"/>
              <a:t> </a:t>
            </a:r>
          </a:p>
          <a:p>
            <a:pPr marL="450850" lvl="1">
              <a:spcBef>
                <a:spcPts val="2000"/>
              </a:spcBef>
            </a:pPr>
            <a:r>
              <a:rPr lang="es-PE" dirty="0"/>
              <a:t>Baja 4.0%, gran caída</a:t>
            </a:r>
          </a:p>
          <a:p>
            <a:pPr>
              <a:spcBef>
                <a:spcPts val="2000"/>
              </a:spcBef>
            </a:pPr>
            <a:r>
              <a:rPr lang="es-PE" dirty="0"/>
              <a:t>23.3% ocupación camas no UCI</a:t>
            </a:r>
            <a:endParaRPr lang="es-PE" u="sng" dirty="0"/>
          </a:p>
          <a:p>
            <a:pPr marL="450850" lvl="1">
              <a:lnSpc>
                <a:spcPct val="110000"/>
              </a:lnSpc>
              <a:spcBef>
                <a:spcPts val="0"/>
              </a:spcBef>
            </a:pPr>
            <a:r>
              <a:rPr lang="es-PE" dirty="0"/>
              <a:t>Baja 3.1%, gran caída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9" r:link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03" y="52976"/>
            <a:ext cx="4593296" cy="334253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69838" y="1715970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UCI</a:t>
            </a:r>
            <a:endParaRPr lang="es-PE" sz="2400" dirty="0"/>
          </a:p>
        </p:txBody>
      </p:sp>
      <p:sp>
        <p:nvSpPr>
          <p:cNvPr id="13" name="Rectángulo 12"/>
          <p:cNvSpPr/>
          <p:nvPr/>
        </p:nvSpPr>
        <p:spPr>
          <a:xfrm>
            <a:off x="541240" y="4214879"/>
            <a:ext cx="28776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Hospitalización</a:t>
            </a:r>
            <a:endParaRPr lang="es-PE" sz="2000" dirty="0"/>
          </a:p>
        </p:txBody>
      </p:sp>
      <p:sp>
        <p:nvSpPr>
          <p:cNvPr id="14" name="Rectángulo 13"/>
          <p:cNvSpPr/>
          <p:nvPr/>
        </p:nvSpPr>
        <p:spPr>
          <a:xfrm>
            <a:off x="3534770" y="5636524"/>
            <a:ext cx="734268" cy="750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70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 txBox="1">
            <a:spLocks/>
          </p:cNvSpPr>
          <p:nvPr/>
        </p:nvSpPr>
        <p:spPr>
          <a:xfrm>
            <a:off x="8707887" y="1132768"/>
            <a:ext cx="3561450" cy="566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200" dirty="0"/>
              <a:t>Se estanca: 3.12 a 3.11%. Semana previa bajó 0.39%. Desacelerado</a:t>
            </a:r>
          </a:p>
          <a:p>
            <a:endParaRPr lang="es-PE" sz="2200" dirty="0"/>
          </a:p>
          <a:p>
            <a:r>
              <a:rPr lang="es-PE" sz="2200" dirty="0"/>
              <a:t>No supera 180,000 pruebas semanales desde inicios de Agosto. Antes &gt;190,000</a:t>
            </a:r>
          </a:p>
          <a:p>
            <a:endParaRPr lang="es-PE" sz="2200" dirty="0"/>
          </a:p>
          <a:p>
            <a:r>
              <a:rPr lang="es-PE" sz="2200" dirty="0"/>
              <a:t>Faltaría ~25% en las últimas semanas. Positividad de última semana sería menor </a:t>
            </a:r>
          </a:p>
          <a:p>
            <a:endParaRPr lang="es-PE" sz="2200" dirty="0"/>
          </a:p>
          <a:p>
            <a:r>
              <a:rPr lang="es-PE" sz="2200" dirty="0"/>
              <a:t>Positividad diaria y semanal estimada indirectamente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9060803" y="69291"/>
            <a:ext cx="3010173" cy="943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latin typeface="Arial" panose="020B0604020202020204" pitchFamily="34" charset="0"/>
                <a:cs typeface="Arial" panose="020B0604020202020204" pitchFamily="34" charset="0"/>
              </a:rPr>
              <a:t>Positividad antigénica</a:t>
            </a:r>
            <a:endParaRPr lang="es-P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8" y="54592"/>
            <a:ext cx="8732214" cy="674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5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9" y="1100492"/>
            <a:ext cx="8474549" cy="5757507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86118" y="-1"/>
            <a:ext cx="10515600" cy="794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dirty="0"/>
              <a:t>Casos semanales por región*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8417456" y="794056"/>
            <a:ext cx="3832413" cy="61173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rgbClr val="FF0000"/>
                </a:solidFill>
              </a:rPr>
              <a:t>Caída nacional: 22%, mayor que semana previa</a:t>
            </a:r>
          </a:p>
          <a:p>
            <a:pPr marL="355600" lvl="1" indent="-133350"/>
            <a:r>
              <a:rPr lang="es-ES" dirty="0"/>
              <a:t>Igual en Lima metropolitana y fuera</a:t>
            </a:r>
          </a:p>
          <a:p>
            <a:pPr marL="355600" lvl="1" indent="-133350"/>
            <a:r>
              <a:rPr lang="es-ES" dirty="0"/>
              <a:t>Incrementos &gt; 10% en Cusco y Huánuco</a:t>
            </a:r>
          </a:p>
          <a:p>
            <a:pPr marL="355600" lvl="1" indent="-133350"/>
            <a:r>
              <a:rPr lang="es-ES" dirty="0"/>
              <a:t>Alzas menores en San Martín y Huancavelica</a:t>
            </a:r>
          </a:p>
          <a:p>
            <a:endParaRPr lang="es-ES" dirty="0"/>
          </a:p>
          <a:p>
            <a:r>
              <a:rPr lang="es-ES" dirty="0"/>
              <a:t>Caídas grandes en regiones pequeñas: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/>
              <a:t>Datos incompletos?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/>
              <a:t>25-40% de datos pendientes del último día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/>
              <a:t>1-1.5% faltante de últimos 6 días</a:t>
            </a:r>
          </a:p>
        </p:txBody>
      </p:sp>
    </p:spTree>
    <p:extLst>
      <p:ext uri="{BB962C8B-B14F-4D97-AF65-F5344CB8AC3E}">
        <p14:creationId xmlns:p14="http://schemas.microsoft.com/office/powerpoint/2010/main" val="285946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/>
          <p:cNvSpPr txBox="1">
            <a:spLocks/>
          </p:cNvSpPr>
          <p:nvPr/>
        </p:nvSpPr>
        <p:spPr>
          <a:xfrm>
            <a:off x="-67643" y="859812"/>
            <a:ext cx="3561450" cy="316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s-PE" sz="2200" dirty="0"/>
              <a:t>Lima: casi solo Delta (“India”) en última semana: sesgo en el muestreo?</a:t>
            </a:r>
          </a:p>
          <a:p>
            <a:pPr>
              <a:spcBef>
                <a:spcPts val="0"/>
              </a:spcBef>
            </a:pPr>
            <a:endParaRPr lang="es-PE" sz="2200" dirty="0"/>
          </a:p>
          <a:p>
            <a:pPr>
              <a:spcBef>
                <a:spcPts val="0"/>
              </a:spcBef>
            </a:pPr>
            <a:r>
              <a:rPr lang="es-PE" sz="2200" dirty="0"/>
              <a:t>Inusual descenso rápido de Lambda (“andina”) y Gamma (“Brasil”)</a:t>
            </a:r>
          </a:p>
          <a:p>
            <a:pPr>
              <a:spcBef>
                <a:spcPts val="0"/>
              </a:spcBef>
            </a:pPr>
            <a:endParaRPr lang="es-PE" sz="2200" dirty="0"/>
          </a:p>
          <a:p>
            <a:pPr>
              <a:spcBef>
                <a:spcPts val="0"/>
              </a:spcBef>
            </a:pPr>
            <a:r>
              <a:rPr lang="es-PE" sz="2200" dirty="0"/>
              <a:t>Patrón muy diferente en el Callao</a:t>
            </a:r>
            <a:endParaRPr lang="es-PE" sz="2200" b="1" dirty="0">
              <a:solidFill>
                <a:srgbClr val="FF0000"/>
              </a:solidFill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62441" y="1051"/>
            <a:ext cx="3010173" cy="943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latin typeface="Arial" panose="020B0604020202020204" pitchFamily="34" charset="0"/>
                <a:cs typeface="Arial" panose="020B0604020202020204" pitchFamily="34" charset="0"/>
              </a:rPr>
              <a:t>Variantes en Lima y Callao</a:t>
            </a:r>
            <a:endParaRPr lang="es-P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645" y="40944"/>
            <a:ext cx="8766411" cy="678293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30" y="3930555"/>
            <a:ext cx="3875368" cy="292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9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848501"/>
            <a:ext cx="9144000" cy="2387600"/>
          </a:xfrm>
        </p:spPr>
        <p:txBody>
          <a:bodyPr/>
          <a:lstStyle/>
          <a:p>
            <a:r>
              <a:rPr lang="es-MX" b="1" dirty="0"/>
              <a:t>Análisis regional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701727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6118" y="-1"/>
            <a:ext cx="10515600" cy="794057"/>
          </a:xfrm>
        </p:spPr>
        <p:txBody>
          <a:bodyPr>
            <a:normAutofit/>
          </a:bodyPr>
          <a:lstStyle/>
          <a:p>
            <a:pPr algn="ctr"/>
            <a:r>
              <a:rPr lang="es-PE" dirty="0"/>
              <a:t>Fallecidos semanales por región*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6278904"/>
            <a:ext cx="8511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* Datos de la semana actual incompletos. Totales de fila incluyen semanas no mostradas</a:t>
            </a:r>
          </a:p>
          <a:p>
            <a:r>
              <a:rPr lang="es-ES" dirty="0"/>
              <a:t>Records semanales de pandemia (rojo) y 2a ola (amarillo)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8417456" y="794056"/>
            <a:ext cx="3832413" cy="61173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rgbClr val="FF0000"/>
                </a:solidFill>
              </a:rPr>
              <a:t>Caída nacional: 13.1%, menor que la semana previa</a:t>
            </a:r>
          </a:p>
          <a:p>
            <a:pPr marL="355600" lvl="1" indent="-133350"/>
            <a:r>
              <a:rPr lang="es-ES" dirty="0"/>
              <a:t>Lima metropolitana: sube 9.8%, luego de una caída fuerte</a:t>
            </a:r>
          </a:p>
          <a:p>
            <a:pPr marL="355600" lvl="1" indent="-133350"/>
            <a:r>
              <a:rPr lang="es-ES" dirty="0"/>
              <a:t>Fuera de Lima cae 20.1%, más que previas, importante</a:t>
            </a:r>
          </a:p>
          <a:p>
            <a:pPr marL="355600" lvl="1" indent="-133350"/>
            <a:r>
              <a:rPr lang="es-ES" dirty="0"/>
              <a:t>Siete regiones bajan, pero poco</a:t>
            </a:r>
          </a:p>
          <a:p>
            <a:endParaRPr lang="es-ES" dirty="0"/>
          </a:p>
          <a:p>
            <a:r>
              <a:rPr lang="es-ES" dirty="0"/>
              <a:t>Estancamiento continúa: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/>
              <a:t>13 regiones no crecen (±1)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/>
              <a:t>Subidas y caídas máximas &lt;7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/>
              <a:t>DIRIS Lima Este: Máximo de cinco semanas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dirty="0"/>
              <a:t>De 11 regiones con ≥7 fallecidos, sólo tres bajan ≥3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38" y="650194"/>
            <a:ext cx="8439850" cy="562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16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9196582" y="1392073"/>
            <a:ext cx="3140994" cy="5390015"/>
          </a:xfrm>
        </p:spPr>
        <p:txBody>
          <a:bodyPr>
            <a:no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s-PE" sz="1600" b="1" dirty="0">
                <a:solidFill>
                  <a:srgbClr val="FF0000"/>
                </a:solidFill>
              </a:rPr>
              <a:t>Sólo Tumbes sigue con ≤5 camas disponibles*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b="1" dirty="0">
                <a:solidFill>
                  <a:srgbClr val="FF0000"/>
                </a:solidFill>
              </a:rPr>
              <a:t>Perú: &gt;900 camas UCI disponibles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b="1" dirty="0">
                <a:solidFill>
                  <a:srgbClr val="FF0000"/>
                </a:solidFill>
              </a:rPr>
              <a:t>Lima: 290 camas UCI disponibles, mayor a 231, 235, 198, 189, 174 y 115 en semanas previas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sz="1600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b="1" dirty="0">
                <a:solidFill>
                  <a:srgbClr val="FF0000"/>
                </a:solidFill>
              </a:rPr>
              <a:t>Suben &gt;1%**</a:t>
            </a:r>
            <a:r>
              <a:rPr lang="es-PE" sz="1600" dirty="0">
                <a:solidFill>
                  <a:srgbClr val="002060"/>
                </a:solidFill>
              </a:rPr>
              <a:t> Apurímac (1.5%), Cusco (1.4%), Puno (10.6%) y Tacna (2.3%) en el sur más Ancash (2.7%) y Huánuco (9.1%).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dirty="0">
                <a:solidFill>
                  <a:srgbClr val="002060"/>
                </a:solidFill>
              </a:rPr>
              <a:t>Apurímac, Cusco y Puno más Huánuco repiten.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dirty="0">
                <a:solidFill>
                  <a:srgbClr val="002060"/>
                </a:solidFill>
              </a:rPr>
              <a:t>Ancash retoma subida.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dirty="0">
                <a:solidFill>
                  <a:srgbClr val="002060"/>
                </a:solidFill>
              </a:rPr>
              <a:t>Ocho semanas previas suben 4-6 regiones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sz="1600" dirty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b="1" u="sng" dirty="0">
                <a:solidFill>
                  <a:srgbClr val="FF0000"/>
                </a:solidFill>
              </a:rPr>
              <a:t>Se mantiene (±1%) pero &gt;30%</a:t>
            </a:r>
            <a:r>
              <a:rPr lang="es-PE" sz="1600" dirty="0">
                <a:solidFill>
                  <a:srgbClr val="002060"/>
                </a:solidFill>
              </a:rPr>
              <a:t>: Callao y La Libertad, éste repite</a:t>
            </a: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278470" y="2058"/>
            <a:ext cx="2913530" cy="1471899"/>
          </a:xfrm>
        </p:spPr>
        <p:txBody>
          <a:bodyPr>
            <a:noAutofit/>
          </a:bodyPr>
          <a:lstStyle/>
          <a:p>
            <a:pPr algn="ctr"/>
            <a:r>
              <a:rPr lang="es-PE" sz="3200" b="1" u="sng" dirty="0">
                <a:solidFill>
                  <a:srgbClr val="FF0000"/>
                </a:solidFill>
              </a:rPr>
              <a:t>Alta ocupación </a:t>
            </a:r>
            <a:r>
              <a:rPr lang="es-PE" sz="3200" dirty="0"/>
              <a:t>de camas UCI: 57.4%, cae 4.0%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1C6C512-3CE3-428B-9BCC-2ED24D4F31E6}"/>
              </a:ext>
            </a:extLst>
          </p:cNvPr>
          <p:cNvGrpSpPr/>
          <p:nvPr/>
        </p:nvGrpSpPr>
        <p:grpSpPr>
          <a:xfrm>
            <a:off x="53787" y="0"/>
            <a:ext cx="9224683" cy="6712798"/>
            <a:chOff x="26491" y="69291"/>
            <a:chExt cx="9224683" cy="6712798"/>
          </a:xfrm>
        </p:grpSpPr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2" r:link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91" y="69291"/>
              <a:ext cx="9224683" cy="6712798"/>
            </a:xfrm>
            <a:prstGeom prst="rect">
              <a:avLst/>
            </a:prstGeom>
          </p:spPr>
        </p:pic>
        <p:sp>
          <p:nvSpPr>
            <p:cNvPr id="24" name="Rectángulo 23"/>
            <p:cNvSpPr/>
            <p:nvPr/>
          </p:nvSpPr>
          <p:spPr>
            <a:xfrm>
              <a:off x="701610" y="4951336"/>
              <a:ext cx="4138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2090179" y="1874108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4856141" y="3948439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4862957" y="1903684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3452693" y="893616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23" name="Rectángulo 22"/>
            <p:cNvSpPr/>
            <p:nvPr/>
          </p:nvSpPr>
          <p:spPr>
            <a:xfrm>
              <a:off x="7603876" y="3948439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342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36824</TotalTime>
  <Words>1700</Words>
  <Application>Microsoft Office PowerPoint</Application>
  <PresentationFormat>Panorámica</PresentationFormat>
  <Paragraphs>271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de Office</vt:lpstr>
      <vt:lpstr>Situación Epidemiológica de la  COVID-19 al 04 de Septiembre del 2021</vt:lpstr>
      <vt:lpstr>La pandemia esta semana</vt:lpstr>
      <vt:lpstr>Ocupación de camas UCI y hospitalización</vt:lpstr>
      <vt:lpstr>Presentación de PowerPoint</vt:lpstr>
      <vt:lpstr>Presentación de PowerPoint</vt:lpstr>
      <vt:lpstr>Presentación de PowerPoint</vt:lpstr>
      <vt:lpstr>Análisis regional</vt:lpstr>
      <vt:lpstr>Fallecidos semanales por región*</vt:lpstr>
      <vt:lpstr>Alta ocupación de camas UCI: 57.4%, cae 4.0%</vt:lpstr>
      <vt:lpstr>Ocupación de camas de no UCI sigue cayendo y baja 3.1%</vt:lpstr>
      <vt:lpstr>Presentación de PowerPoint</vt:lpstr>
      <vt:lpstr>Cambios inciertos en variantes: sesgos del muestreo</vt:lpstr>
      <vt:lpstr>Análisis macro-regional y regional</vt:lpstr>
      <vt:lpstr>Lima metro sube, región/Callao estancados</vt:lpstr>
      <vt:lpstr>Costa Centro  Fallecidos suben en Lima metropolitana. Ocupación camas UCI sube en Ancash y no UCI no baja en Callao tras subir tres semanas. Positividad antigénica baja y estable</vt:lpstr>
      <vt:lpstr>Costa Sur Fallecidos no suben. Ocupación camas UCI sube en Tacna. Ocupación no UCI baja. Positividad antigénica baja y estable</vt:lpstr>
      <vt:lpstr>Sierra/Selva Sur Fallecidos no suben. Ocupación camas UCI sube dos semanas en Apurímac, Cusco y Puno. Ocupación no UCI sube en Madre de Dios. Positividad antigénica sube en Ayacucho, Cusco y Puno</vt:lpstr>
      <vt:lpstr>Sierra/Selva Centro Fallecidos no suben. Ocupación UCI sube dos semanas en Huánuco. Ocupación camas no UCI baja. Positividad antigénica baja y estable</vt:lpstr>
      <vt:lpstr>Selva Baja  Fallecidos suben en Ucayali. Ocupación camas UCI y no UCI baja. Positividad antigénica baja y estable</vt:lpstr>
      <vt:lpstr>Sierra/Selva Norte Fallecidos no suben. Ocupación camas UCI y no UCI baja. Positividad antigénica subió en San Martin, alta</vt:lpstr>
      <vt:lpstr>Presentación de PowerPoint</vt:lpstr>
      <vt:lpstr>Tasa de mortalidad sigue bajando pero aún es alta en el centro-sur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Willy Lescano</dc:creator>
  <cp:lastModifiedBy>Johar</cp:lastModifiedBy>
  <cp:revision>1052</cp:revision>
  <cp:lastPrinted>2021-07-05T19:20:30Z</cp:lastPrinted>
  <dcterms:created xsi:type="dcterms:W3CDTF">2020-07-09T22:59:19Z</dcterms:created>
  <dcterms:modified xsi:type="dcterms:W3CDTF">2021-09-07T04:47:01Z</dcterms:modified>
</cp:coreProperties>
</file>